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sldIdLst>
    <p:sldId id="265" r:id="rId2"/>
    <p:sldId id="319" r:id="rId3"/>
    <p:sldId id="299" r:id="rId4"/>
    <p:sldId id="344" r:id="rId5"/>
    <p:sldId id="279" r:id="rId6"/>
    <p:sldId id="341" r:id="rId7"/>
    <p:sldId id="340" r:id="rId8"/>
    <p:sldId id="343" r:id="rId9"/>
    <p:sldId id="342" r:id="rId10"/>
    <p:sldId id="311" r:id="rId11"/>
    <p:sldId id="312" r:id="rId12"/>
    <p:sldId id="320" r:id="rId13"/>
    <p:sldId id="278" r:id="rId14"/>
    <p:sldId id="330" r:id="rId15"/>
    <p:sldId id="310" r:id="rId16"/>
    <p:sldId id="346" r:id="rId17"/>
    <p:sldId id="331" r:id="rId18"/>
    <p:sldId id="332" r:id="rId19"/>
    <p:sldId id="333" r:id="rId20"/>
    <p:sldId id="334" r:id="rId21"/>
    <p:sldId id="313" r:id="rId22"/>
    <p:sldId id="335" r:id="rId23"/>
    <p:sldId id="336" r:id="rId24"/>
    <p:sldId id="307" r:id="rId25"/>
    <p:sldId id="347" r:id="rId26"/>
    <p:sldId id="321" r:id="rId27"/>
    <p:sldId id="322" r:id="rId28"/>
    <p:sldId id="323" r:id="rId29"/>
    <p:sldId id="317" r:id="rId30"/>
    <p:sldId id="314" r:id="rId31"/>
    <p:sldId id="324" r:id="rId32"/>
    <p:sldId id="325" r:id="rId33"/>
    <p:sldId id="326" r:id="rId34"/>
    <p:sldId id="327" r:id="rId35"/>
    <p:sldId id="353" r:id="rId36"/>
    <p:sldId id="345" r:id="rId37"/>
    <p:sldId id="350" r:id="rId38"/>
    <p:sldId id="351" r:id="rId39"/>
    <p:sldId id="352" r:id="rId40"/>
    <p:sldId id="316" r:id="rId41"/>
    <p:sldId id="296" r:id="rId42"/>
    <p:sldId id="329" r:id="rId43"/>
    <p:sldId id="297" r:id="rId44"/>
  </p:sldIdLst>
  <p:sldSz cx="9144000" cy="6858000" type="screen4x3"/>
  <p:notesSz cx="6858000" cy="9144000"/>
  <p:custDataLst>
    <p:tags r:id="rId4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9" autoAdjust="0"/>
  </p:normalViewPr>
  <p:slideViewPr>
    <p:cSldViewPr>
      <p:cViewPr>
        <p:scale>
          <a:sx n="80" d="100"/>
          <a:sy n="80" d="100"/>
        </p:scale>
        <p:origin x="-129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4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4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13C91C-BD15-4713-8F63-129543D38C9A}" type="doc">
      <dgm:prSet loTypeId="urn:microsoft.com/office/officeart/2005/8/layout/process1" loCatId="process" qsTypeId="urn:microsoft.com/office/officeart/2005/8/quickstyle/3d3" qsCatId="3D" csTypeId="urn:microsoft.com/office/officeart/2005/8/colors/accent6_2" csCatId="accent6" phldr="1"/>
      <dgm:spPr/>
    </dgm:pt>
    <dgm:pt modelId="{248F8B64-189E-4CF3-86C5-75D2577913E2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400" dirty="0" smtClean="0"/>
            <a:t>Animate </a:t>
          </a:r>
          <a:endParaRPr lang="en-US" sz="1400" dirty="0"/>
        </a:p>
      </dgm:t>
    </dgm:pt>
    <dgm:pt modelId="{0C8D59CF-75DA-4E0E-8224-A90D42E54A7C}" type="parTrans" cxnId="{523028A6-C3C7-4A82-9150-0BB5F9794BFE}">
      <dgm:prSet/>
      <dgm:spPr/>
      <dgm:t>
        <a:bodyPr/>
        <a:lstStyle/>
        <a:p>
          <a:endParaRPr lang="en-US"/>
        </a:p>
      </dgm:t>
    </dgm:pt>
    <dgm:pt modelId="{FA3D48FA-B341-42B5-AC02-CB2E4A2FFE2F}" type="sibTrans" cxnId="{523028A6-C3C7-4A82-9150-0BB5F9794BFE}">
      <dgm:prSet/>
      <dgm:spPr/>
      <dgm:t>
        <a:bodyPr/>
        <a:lstStyle/>
        <a:p>
          <a:endParaRPr lang="en-US"/>
        </a:p>
      </dgm:t>
    </dgm:pt>
    <dgm:pt modelId="{AB88BEF7-9AF9-44E1-BE37-B897D5E053E1}" type="pres">
      <dgm:prSet presAssocID="{C613C91C-BD15-4713-8F63-129543D38C9A}" presName="Name0" presStyleCnt="0">
        <dgm:presLayoutVars>
          <dgm:dir/>
          <dgm:resizeHandles val="exact"/>
        </dgm:presLayoutVars>
      </dgm:prSet>
      <dgm:spPr/>
    </dgm:pt>
    <dgm:pt modelId="{08455A05-83D9-44B2-9382-5FD72DDD5FF0}" type="pres">
      <dgm:prSet presAssocID="{248F8B64-189E-4CF3-86C5-75D2577913E2}" presName="node" presStyleLbl="node1" presStyleIdx="0" presStyleCnt="1" custLinFactNeighborX="4167" custLinFactNeighborY="67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3028A6-C3C7-4A82-9150-0BB5F9794BFE}" srcId="{C613C91C-BD15-4713-8F63-129543D38C9A}" destId="{248F8B64-189E-4CF3-86C5-75D2577913E2}" srcOrd="0" destOrd="0" parTransId="{0C8D59CF-75DA-4E0E-8224-A90D42E54A7C}" sibTransId="{FA3D48FA-B341-42B5-AC02-CB2E4A2FFE2F}"/>
    <dgm:cxn modelId="{446B6577-C84C-44BB-A468-82C1398239D1}" type="presOf" srcId="{248F8B64-189E-4CF3-86C5-75D2577913E2}" destId="{08455A05-83D9-44B2-9382-5FD72DDD5FF0}" srcOrd="0" destOrd="0" presId="urn:microsoft.com/office/officeart/2005/8/layout/process1"/>
    <dgm:cxn modelId="{4E4E9707-0A0E-41E7-AAAA-39E968AA7A28}" type="presOf" srcId="{C613C91C-BD15-4713-8F63-129543D38C9A}" destId="{AB88BEF7-9AF9-44E1-BE37-B897D5E053E1}" srcOrd="0" destOrd="0" presId="urn:microsoft.com/office/officeart/2005/8/layout/process1"/>
    <dgm:cxn modelId="{D42E42DB-799C-41D5-BF56-BF82E9C80ED2}" type="presParOf" srcId="{AB88BEF7-9AF9-44E1-BE37-B897D5E053E1}" destId="{08455A05-83D9-44B2-9382-5FD72DDD5FF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FDB72C-BDBD-4800-A747-F85E9C23D65D}" type="doc">
      <dgm:prSet loTypeId="urn:microsoft.com/office/officeart/2005/8/layout/process1" loCatId="process" qsTypeId="urn:microsoft.com/office/officeart/2005/8/quickstyle/3d3" qsCatId="3D" csTypeId="urn:microsoft.com/office/officeart/2005/8/colors/accent0_3" csCatId="mainScheme" phldr="1"/>
      <dgm:spPr/>
    </dgm:pt>
    <dgm:pt modelId="{4E416741-9E89-4CD1-8BDF-D3318FF061DE}">
      <dgm:prSet phldrT="[Text]"/>
      <dgm:spPr/>
      <dgm:t>
        <a:bodyPr/>
        <a:lstStyle/>
        <a:p>
          <a:r>
            <a:rPr lang="en-US" dirty="0" smtClean="0"/>
            <a:t>Streaming Fetcher (NEXRAD)</a:t>
          </a:r>
          <a:endParaRPr lang="en-US" dirty="0"/>
        </a:p>
      </dgm:t>
    </dgm:pt>
    <dgm:pt modelId="{2D3EB498-2194-48A8-9056-37BBA7A83453}" type="parTrans" cxnId="{060DF827-38E1-48D1-A4E4-32C9BDC90E86}">
      <dgm:prSet/>
      <dgm:spPr/>
      <dgm:t>
        <a:bodyPr/>
        <a:lstStyle/>
        <a:p>
          <a:endParaRPr lang="en-US"/>
        </a:p>
      </dgm:t>
    </dgm:pt>
    <dgm:pt modelId="{16317931-C901-4C81-B44E-6A0E22020567}" type="sibTrans" cxnId="{060DF827-38E1-48D1-A4E4-32C9BDC90E86}">
      <dgm:prSet/>
      <dgm:spPr/>
      <dgm:t>
        <a:bodyPr/>
        <a:lstStyle/>
        <a:p>
          <a:endParaRPr lang="en-US"/>
        </a:p>
      </dgm:t>
    </dgm:pt>
    <dgm:pt modelId="{532E40C3-3FFD-4271-B009-43C709CAD659}">
      <dgm:prSet phldrT="[Text]"/>
      <dgm:spPr/>
      <dgm:t>
        <a:bodyPr/>
        <a:lstStyle/>
        <a:p>
          <a:r>
            <a:rPr lang="en-US" dirty="0" smtClean="0"/>
            <a:t>Polygon-based Spatial Transformation </a:t>
          </a:r>
        </a:p>
        <a:p>
          <a:r>
            <a:rPr lang="en-US" dirty="0" smtClean="0"/>
            <a:t>(Iteratively  calculate rainfall rate for each polygon in the input KML file)</a:t>
          </a:r>
          <a:endParaRPr lang="en-US" dirty="0"/>
        </a:p>
      </dgm:t>
    </dgm:pt>
    <dgm:pt modelId="{A79DBC4D-6820-411C-9090-9C2B8501A634}" type="parTrans" cxnId="{AAFCB568-990A-498B-8DF3-BCA6AAC41C0A}">
      <dgm:prSet/>
      <dgm:spPr/>
      <dgm:t>
        <a:bodyPr/>
        <a:lstStyle/>
        <a:p>
          <a:endParaRPr lang="en-US"/>
        </a:p>
      </dgm:t>
    </dgm:pt>
    <dgm:pt modelId="{DE7F78C2-8D01-4509-A2D6-891DE87D8DAD}" type="sibTrans" cxnId="{AAFCB568-990A-498B-8DF3-BCA6AAC41C0A}">
      <dgm:prSet/>
      <dgm:spPr/>
      <dgm:t>
        <a:bodyPr/>
        <a:lstStyle/>
        <a:p>
          <a:endParaRPr lang="en-US"/>
        </a:p>
      </dgm:t>
    </dgm:pt>
    <dgm:pt modelId="{B64113AC-519C-4161-9BD8-67C722487ECE}">
      <dgm:prSet phldrT="[Text]"/>
      <dgm:spPr/>
      <dgm:t>
        <a:bodyPr/>
        <a:lstStyle/>
        <a:p>
          <a:r>
            <a:rPr lang="en-US" dirty="0" smtClean="0"/>
            <a:t>Output KML  File Stream</a:t>
          </a:r>
        </a:p>
        <a:p>
          <a:r>
            <a:rPr lang="en-US" dirty="0" smtClean="0"/>
            <a:t>(each frame is a color-coded </a:t>
          </a:r>
          <a:r>
            <a:rPr lang="en-US" dirty="0" err="1" smtClean="0"/>
            <a:t>sewershed</a:t>
          </a:r>
          <a:r>
            <a:rPr lang="en-US" dirty="0" smtClean="0"/>
            <a:t> map at one time step)</a:t>
          </a:r>
          <a:endParaRPr lang="en-US" dirty="0"/>
        </a:p>
      </dgm:t>
    </dgm:pt>
    <dgm:pt modelId="{EF5EE8AE-352E-41DB-830A-1ABA4A310761}" type="parTrans" cxnId="{6CAA8E21-F02E-4074-BC66-B6D0A92E1F91}">
      <dgm:prSet/>
      <dgm:spPr/>
      <dgm:t>
        <a:bodyPr/>
        <a:lstStyle/>
        <a:p>
          <a:endParaRPr lang="en-US"/>
        </a:p>
      </dgm:t>
    </dgm:pt>
    <dgm:pt modelId="{8F8B7573-8871-40F4-B014-038034040DD7}" type="sibTrans" cxnId="{6CAA8E21-F02E-4074-BC66-B6D0A92E1F91}">
      <dgm:prSet/>
      <dgm:spPr/>
      <dgm:t>
        <a:bodyPr/>
        <a:lstStyle/>
        <a:p>
          <a:endParaRPr lang="en-US"/>
        </a:p>
      </dgm:t>
    </dgm:pt>
    <dgm:pt modelId="{71C753AE-DDCE-41EA-8284-9151B3905EBA}" type="pres">
      <dgm:prSet presAssocID="{BCFDB72C-BDBD-4800-A747-F85E9C23D65D}" presName="Name0" presStyleCnt="0">
        <dgm:presLayoutVars>
          <dgm:dir/>
          <dgm:resizeHandles val="exact"/>
        </dgm:presLayoutVars>
      </dgm:prSet>
      <dgm:spPr/>
    </dgm:pt>
    <dgm:pt modelId="{08F19814-ECFC-4664-8268-1C46583E12A0}" type="pres">
      <dgm:prSet presAssocID="{4E416741-9E89-4CD1-8BDF-D3318FF061DE}" presName="node" presStyleLbl="node1" presStyleIdx="0" presStyleCnt="3" custLinFactNeighborX="-836" custLinFactNeighborY="449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E7E6C5-3705-4BDB-8372-55CE0521D075}" type="pres">
      <dgm:prSet presAssocID="{16317931-C901-4C81-B44E-6A0E22020567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DB530F8-402E-4A36-BA6F-DB9B88AC53B4}" type="pres">
      <dgm:prSet presAssocID="{16317931-C901-4C81-B44E-6A0E22020567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B1A58D06-DB1E-4A05-BF5C-C84202206F45}" type="pres">
      <dgm:prSet presAssocID="{532E40C3-3FFD-4271-B009-43C709CAD659}" presName="node" presStyleLbl="node1" presStyleIdx="1" presStyleCnt="3" custScaleY="140466" custLinFactNeighborX="164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F85793-F157-4F8B-A217-9259E9F5A452}" type="pres">
      <dgm:prSet presAssocID="{DE7F78C2-8D01-4509-A2D6-891DE87D8DAD}" presName="sibTrans" presStyleLbl="sibTrans2D1" presStyleIdx="1" presStyleCnt="2"/>
      <dgm:spPr/>
      <dgm:t>
        <a:bodyPr/>
        <a:lstStyle/>
        <a:p>
          <a:endParaRPr lang="en-US"/>
        </a:p>
      </dgm:t>
    </dgm:pt>
    <dgm:pt modelId="{7EC0F37B-D8CF-480D-B6D9-346D2C050B2A}" type="pres">
      <dgm:prSet presAssocID="{DE7F78C2-8D01-4509-A2D6-891DE87D8DAD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694B730-2B06-4D34-B23B-5A1B870160A9}" type="pres">
      <dgm:prSet presAssocID="{B64113AC-519C-4161-9BD8-67C722487ECE}" presName="node" presStyleLbl="node1" presStyleIdx="2" presStyleCnt="3" custScaleY="100333" custLinFactNeighborX="396" custLinFactNeighborY="501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355A92-342D-4771-8938-0AE419885C77}" type="presOf" srcId="{16317931-C901-4C81-B44E-6A0E22020567}" destId="{5AE7E6C5-3705-4BDB-8372-55CE0521D075}" srcOrd="0" destOrd="0" presId="urn:microsoft.com/office/officeart/2005/8/layout/process1"/>
    <dgm:cxn modelId="{22912102-EF87-425C-9FAB-83F4533E0E13}" type="presOf" srcId="{532E40C3-3FFD-4271-B009-43C709CAD659}" destId="{B1A58D06-DB1E-4A05-BF5C-C84202206F45}" srcOrd="0" destOrd="0" presId="urn:microsoft.com/office/officeart/2005/8/layout/process1"/>
    <dgm:cxn modelId="{F27D8682-FAFB-4448-9354-30D3766D209B}" type="presOf" srcId="{16317931-C901-4C81-B44E-6A0E22020567}" destId="{6DB530F8-402E-4A36-BA6F-DB9B88AC53B4}" srcOrd="1" destOrd="0" presId="urn:microsoft.com/office/officeart/2005/8/layout/process1"/>
    <dgm:cxn modelId="{060DF827-38E1-48D1-A4E4-32C9BDC90E86}" srcId="{BCFDB72C-BDBD-4800-A747-F85E9C23D65D}" destId="{4E416741-9E89-4CD1-8BDF-D3318FF061DE}" srcOrd="0" destOrd="0" parTransId="{2D3EB498-2194-48A8-9056-37BBA7A83453}" sibTransId="{16317931-C901-4C81-B44E-6A0E22020567}"/>
    <dgm:cxn modelId="{F795DE17-26FD-4797-B32F-3672392ED6E2}" type="presOf" srcId="{B64113AC-519C-4161-9BD8-67C722487ECE}" destId="{5694B730-2B06-4D34-B23B-5A1B870160A9}" srcOrd="0" destOrd="0" presId="urn:microsoft.com/office/officeart/2005/8/layout/process1"/>
    <dgm:cxn modelId="{41DCBED1-133C-4AA3-AF58-B963A04B0791}" type="presOf" srcId="{4E416741-9E89-4CD1-8BDF-D3318FF061DE}" destId="{08F19814-ECFC-4664-8268-1C46583E12A0}" srcOrd="0" destOrd="0" presId="urn:microsoft.com/office/officeart/2005/8/layout/process1"/>
    <dgm:cxn modelId="{6CAA8E21-F02E-4074-BC66-B6D0A92E1F91}" srcId="{BCFDB72C-BDBD-4800-A747-F85E9C23D65D}" destId="{B64113AC-519C-4161-9BD8-67C722487ECE}" srcOrd="2" destOrd="0" parTransId="{EF5EE8AE-352E-41DB-830A-1ABA4A310761}" sibTransId="{8F8B7573-8871-40F4-B014-038034040DD7}"/>
    <dgm:cxn modelId="{AAFCB568-990A-498B-8DF3-BCA6AAC41C0A}" srcId="{BCFDB72C-BDBD-4800-A747-F85E9C23D65D}" destId="{532E40C3-3FFD-4271-B009-43C709CAD659}" srcOrd="1" destOrd="0" parTransId="{A79DBC4D-6820-411C-9090-9C2B8501A634}" sibTransId="{DE7F78C2-8D01-4509-A2D6-891DE87D8DAD}"/>
    <dgm:cxn modelId="{6F63B4FD-7E2A-46B0-8D68-19107E6F96EB}" type="presOf" srcId="{BCFDB72C-BDBD-4800-A747-F85E9C23D65D}" destId="{71C753AE-DDCE-41EA-8284-9151B3905EBA}" srcOrd="0" destOrd="0" presId="urn:microsoft.com/office/officeart/2005/8/layout/process1"/>
    <dgm:cxn modelId="{B57A49D0-50E6-489C-858C-151DEF4BD45D}" type="presOf" srcId="{DE7F78C2-8D01-4509-A2D6-891DE87D8DAD}" destId="{A2F85793-F157-4F8B-A217-9259E9F5A452}" srcOrd="0" destOrd="0" presId="urn:microsoft.com/office/officeart/2005/8/layout/process1"/>
    <dgm:cxn modelId="{00DBC08E-7D49-4D3C-908C-16B6E1C0D445}" type="presOf" srcId="{DE7F78C2-8D01-4509-A2D6-891DE87D8DAD}" destId="{7EC0F37B-D8CF-480D-B6D9-346D2C050B2A}" srcOrd="1" destOrd="0" presId="urn:microsoft.com/office/officeart/2005/8/layout/process1"/>
    <dgm:cxn modelId="{14125E04-4811-4934-9DD8-A634FC11508D}" type="presParOf" srcId="{71C753AE-DDCE-41EA-8284-9151B3905EBA}" destId="{08F19814-ECFC-4664-8268-1C46583E12A0}" srcOrd="0" destOrd="0" presId="urn:microsoft.com/office/officeart/2005/8/layout/process1"/>
    <dgm:cxn modelId="{F34EE7FD-259A-4509-BD48-47418C900732}" type="presParOf" srcId="{71C753AE-DDCE-41EA-8284-9151B3905EBA}" destId="{5AE7E6C5-3705-4BDB-8372-55CE0521D075}" srcOrd="1" destOrd="0" presId="urn:microsoft.com/office/officeart/2005/8/layout/process1"/>
    <dgm:cxn modelId="{92A5189E-8805-47AE-8224-9C50977A2791}" type="presParOf" srcId="{5AE7E6C5-3705-4BDB-8372-55CE0521D075}" destId="{6DB530F8-402E-4A36-BA6F-DB9B88AC53B4}" srcOrd="0" destOrd="0" presId="urn:microsoft.com/office/officeart/2005/8/layout/process1"/>
    <dgm:cxn modelId="{03C8AF96-E17B-46B6-ADF5-3E59AB720F38}" type="presParOf" srcId="{71C753AE-DDCE-41EA-8284-9151B3905EBA}" destId="{B1A58D06-DB1E-4A05-BF5C-C84202206F45}" srcOrd="2" destOrd="0" presId="urn:microsoft.com/office/officeart/2005/8/layout/process1"/>
    <dgm:cxn modelId="{89F37C39-CBBA-485F-AD13-F6F7010C84BA}" type="presParOf" srcId="{71C753AE-DDCE-41EA-8284-9151B3905EBA}" destId="{A2F85793-F157-4F8B-A217-9259E9F5A452}" srcOrd="3" destOrd="0" presId="urn:microsoft.com/office/officeart/2005/8/layout/process1"/>
    <dgm:cxn modelId="{0E0EEA3B-A7C1-4AAB-8191-3A5D11148FF7}" type="presParOf" srcId="{A2F85793-F157-4F8B-A217-9259E9F5A452}" destId="{7EC0F37B-D8CF-480D-B6D9-346D2C050B2A}" srcOrd="0" destOrd="0" presId="urn:microsoft.com/office/officeart/2005/8/layout/process1"/>
    <dgm:cxn modelId="{DBE093AB-CB13-4441-A005-C45FF5E2D45F}" type="presParOf" srcId="{71C753AE-DDCE-41EA-8284-9151B3905EBA}" destId="{5694B730-2B06-4D34-B23B-5A1B870160A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987CE0E-211E-4FFE-A19B-4BD40B6636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87CE0E-211E-4FFE-A19B-4BD40B66367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 txBox="1">
            <a:spLocks noGrp="1" noChangeArrowheads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/>
            <a:fld id="{0B61A0E2-D362-46E2-8D91-F64380032E7A}" type="slidenum">
              <a:rPr lang="en-US" sz="1200">
                <a:latin typeface="Calibri" pitchFamily="34" charset="0"/>
                <a:ea typeface="ヒラギノ角ゴ Pro W3" charset="-128"/>
              </a:rPr>
              <a:pPr algn="r"/>
              <a:t>3</a:t>
            </a:fld>
            <a:endParaRPr lang="en-US" sz="1200" dirty="0">
              <a:latin typeface="Calibri" pitchFamily="34" charset="0"/>
              <a:ea typeface="ヒラギノ角ゴ Pro W3" charset="-128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70412" cy="34290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3"/>
            <a:ext cx="5030391" cy="4112381"/>
          </a:xfrm>
          <a:noFill/>
          <a:ln/>
        </p:spPr>
        <p:txBody>
          <a:bodyPr lIns="89722" tIns="44861" rIns="89722" bIns="44861"/>
          <a:lstStyle/>
          <a:p>
            <a:endParaRPr lang="en-AU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EB443C-5716-4BF0-9A66-1827EC7A469C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ppt-title-b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" descr="UofI-NCSA_logo_RGB"/>
          <p:cNvPicPr>
            <a:picLocks noChangeAspect="1" noChangeArrowheads="1"/>
          </p:cNvPicPr>
          <p:nvPr/>
        </p:nvPicPr>
        <p:blipFill>
          <a:blip r:embed="rId3" cstate="print"/>
          <a:srcRect l="63158"/>
          <a:stretch>
            <a:fillRect/>
          </a:stretch>
        </p:blipFill>
        <p:spPr bwMode="auto">
          <a:xfrm>
            <a:off x="533400" y="5943600"/>
            <a:ext cx="533400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4762500" y="5905500"/>
            <a:ext cx="34671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National Center for Supercomputing Applications</a:t>
            </a:r>
          </a:p>
          <a:p>
            <a:pPr>
              <a:lnSpc>
                <a:spcPct val="110000"/>
              </a:lnSpc>
              <a:defRPr/>
            </a:pPr>
            <a:r>
              <a:rPr lang="en-US" sz="1200">
                <a:solidFill>
                  <a:schemeClr val="bg1"/>
                </a:solidFill>
              </a:rPr>
              <a:t>University of Illinois at Urbana-Champaign</a:t>
            </a:r>
          </a:p>
        </p:txBody>
      </p:sp>
      <p:pic>
        <p:nvPicPr>
          <p:cNvPr id="7" name="Picture 21" descr="logo whit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835025"/>
            <a:ext cx="24384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4724400" y="2362200"/>
            <a:ext cx="4114800" cy="106680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724400" y="3581400"/>
            <a:ext cx="4114800" cy="10668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folHlink"/>
                </a:solidFill>
              </a:defRPr>
            </a:lvl1pPr>
          </a:lstStyle>
          <a:p>
            <a:r>
              <a:rPr lang="en-US"/>
              <a:t>Presentation Sub-title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21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21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ncsa-bg-gradient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800600"/>
            <a:ext cx="91440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0" descr="ncsa-logo-bar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07150"/>
            <a:ext cx="91440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15" descr="ncsa-bg-gradient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  <a:p>
            <a:pPr lvl="4"/>
            <a:endParaRPr lang="en-US" smtClean="0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Imaginations unbound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17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ongliu@ncsa.illinois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50.jpe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4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52.png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51.jpeg"/><Relationship Id="rId14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gif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ensorweb-demo.ncsa.uiuc.edu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sa.illinois.edu/~yongli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29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5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33.png"/><Relationship Id="rId2" Type="http://schemas.openxmlformats.org/officeDocument/2006/relationships/tags" Target="../tags/tag2.xml"/><Relationship Id="rId16" Type="http://schemas.openxmlformats.org/officeDocument/2006/relationships/image" Target="../media/image32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5" Type="http://schemas.openxmlformats.org/officeDocument/2006/relationships/image" Target="../media/image31.jpe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6.png"/><Relationship Id="rId1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57600" y="1676400"/>
            <a:ext cx="5486400" cy="1066800"/>
          </a:xfrm>
        </p:spPr>
        <p:txBody>
          <a:bodyPr/>
          <a:lstStyle/>
          <a:p>
            <a:pPr eaLnBrk="1" hangingPunct="1"/>
            <a:r>
              <a:rPr lang="en-US" i="1" dirty="0" smtClean="0">
                <a:solidFill>
                  <a:schemeClr val="accent3"/>
                </a:solidFill>
              </a:rPr>
              <a:t>Building a Provenance-Aware </a:t>
            </a:r>
            <a:br>
              <a:rPr lang="en-US" i="1" dirty="0" smtClean="0">
                <a:solidFill>
                  <a:schemeClr val="accent3"/>
                </a:solidFill>
              </a:rPr>
            </a:br>
            <a:r>
              <a:rPr lang="en-US" i="1" dirty="0" smtClean="0">
                <a:solidFill>
                  <a:schemeClr val="accent3"/>
                </a:solidFill>
              </a:rPr>
              <a:t>Virtual Sensor System: </a:t>
            </a:r>
            <a:br>
              <a:rPr lang="en-US" i="1" dirty="0" smtClean="0">
                <a:solidFill>
                  <a:schemeClr val="accent3"/>
                </a:solidFill>
              </a:rPr>
            </a:br>
            <a:r>
              <a:rPr lang="en-US" sz="2400" i="1" dirty="0" smtClean="0">
                <a:solidFill>
                  <a:schemeClr val="accent3"/>
                </a:solidFill>
              </a:rPr>
              <a:t>A First Step towards an End-to-End</a:t>
            </a:r>
            <a:br>
              <a:rPr lang="en-US" sz="2400" i="1" dirty="0" smtClean="0">
                <a:solidFill>
                  <a:schemeClr val="accent3"/>
                </a:solidFill>
              </a:rPr>
            </a:br>
            <a:r>
              <a:rPr lang="en-US" sz="2400" i="1" dirty="0" smtClean="0">
                <a:solidFill>
                  <a:schemeClr val="accent3"/>
                </a:solidFill>
              </a:rPr>
              <a:t>Virtual Environmental Observatory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1800" dirty="0" smtClean="0"/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810000" y="4191000"/>
            <a:ext cx="5334000" cy="1143000"/>
          </a:xfrm>
        </p:spPr>
        <p:txBody>
          <a:bodyPr/>
          <a:lstStyle/>
          <a:p>
            <a:pPr eaLnBrk="1" hangingPunct="1"/>
            <a:r>
              <a:rPr lang="en-US" sz="2800" b="1" dirty="0" smtClean="0"/>
              <a:t>Yong Liu, PhD</a:t>
            </a:r>
          </a:p>
          <a:p>
            <a:pPr eaLnBrk="1" hangingPunct="1"/>
            <a:r>
              <a:rPr lang="en-US" b="1" dirty="0" smtClean="0"/>
              <a:t>Senior Research Scientist</a:t>
            </a:r>
          </a:p>
          <a:p>
            <a:pPr eaLnBrk="1" hangingPunct="1"/>
            <a:r>
              <a:rPr lang="en-US" i="1" dirty="0" smtClean="0">
                <a:hlinkClick r:id="rId3"/>
              </a:rPr>
              <a:t>yongliu@ncsa.illinois.edu</a:t>
            </a:r>
            <a:endParaRPr lang="en-US" i="1" dirty="0" smtClean="0"/>
          </a:p>
          <a:p>
            <a:pPr eaLnBrk="1" hangingPunct="1"/>
            <a:r>
              <a:rPr lang="en-US" dirty="0" smtClean="0"/>
              <a:t>March 2</a:t>
            </a:r>
            <a:r>
              <a:rPr lang="en-US" baseline="30000" dirty="0" smtClean="0"/>
              <a:t>nd</a:t>
            </a:r>
            <a:r>
              <a:rPr lang="en-US" dirty="0" smtClean="0"/>
              <a:t>, 2011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loud 108"/>
          <p:cNvSpPr/>
          <p:nvPr/>
        </p:nvSpPr>
        <p:spPr>
          <a:xfrm>
            <a:off x="0" y="1981200"/>
            <a:ext cx="3733800" cy="266700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Cloud Services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Can 24"/>
          <p:cNvSpPr/>
          <p:nvPr/>
        </p:nvSpPr>
        <p:spPr>
          <a:xfrm>
            <a:off x="2743200" y="3352800"/>
            <a:ext cx="2133600" cy="1524000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Modeling results and derived data products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5257800"/>
            <a:ext cx="8153400" cy="1600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Data Sources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dirty="0" smtClean="0"/>
              <a:t>An Example Virtual Environmental Observatory </a:t>
            </a:r>
            <a:r>
              <a:rPr lang="en-US" dirty="0" err="1" smtClean="0"/>
              <a:t>Testbed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Illinois IACAT Data, Services, and Modeling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90600" y="5334000"/>
            <a:ext cx="434340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~40 acres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1219200" y="5410200"/>
            <a:ext cx="1447800" cy="68580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IACAT motes, i.e.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nitrogen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4114800" y="5410200"/>
            <a:ext cx="1143000" cy="685800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EBI sensors, camera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Can 8"/>
          <p:cNvSpPr/>
          <p:nvPr/>
        </p:nvSpPr>
        <p:spPr>
          <a:xfrm>
            <a:off x="2819400" y="5410200"/>
            <a:ext cx="1143000" cy="685800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Tile drain via </a:t>
            </a:r>
            <a:r>
              <a:rPr lang="en-US" sz="1400" dirty="0" err="1" smtClean="0">
                <a:solidFill>
                  <a:schemeClr val="tx1"/>
                </a:solidFill>
              </a:rPr>
              <a:t>datalogger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10200" y="5334000"/>
            <a:ext cx="190500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Regional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91400" y="5334000"/>
            <a:ext cx="1524000" cy="1219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Remote Sensing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Can 11"/>
          <p:cNvSpPr/>
          <p:nvPr/>
        </p:nvSpPr>
        <p:spPr>
          <a:xfrm>
            <a:off x="5791200" y="5410200"/>
            <a:ext cx="1143000" cy="685800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Survey sensors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Can 12"/>
          <p:cNvSpPr/>
          <p:nvPr/>
        </p:nvSpPr>
        <p:spPr>
          <a:xfrm>
            <a:off x="7543800" y="5410200"/>
            <a:ext cx="1143000" cy="685800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Radar, satellite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181600" y="3124200"/>
            <a:ext cx="12954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PALMS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62600" y="2362200"/>
            <a:ext cx="12192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THREW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934200" y="2362200"/>
            <a:ext cx="1524000" cy="5334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DAYCENT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629400" y="1371600"/>
            <a:ext cx="25146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CMM5/CMAQ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Can 18"/>
          <p:cNvSpPr/>
          <p:nvPr/>
        </p:nvSpPr>
        <p:spPr>
          <a:xfrm>
            <a:off x="3200400" y="4191000"/>
            <a:ext cx="1524000" cy="6096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Virtual Sensors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7" name="Elbow Connector 26"/>
          <p:cNvCxnSpPr>
            <a:stCxn id="5" idx="1"/>
            <a:endCxn id="14" idx="2"/>
          </p:cNvCxnSpPr>
          <p:nvPr/>
        </p:nvCxnSpPr>
        <p:spPr>
          <a:xfrm rot="5400000" flipH="1" flipV="1">
            <a:off x="3009900" y="2590800"/>
            <a:ext cx="1752600" cy="3886200"/>
          </a:xfrm>
          <a:prstGeom prst="bentConnector3">
            <a:avLst>
              <a:gd name="adj1" fmla="val 17181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9" idx="1"/>
            <a:endCxn id="14" idx="2"/>
          </p:cNvCxnSpPr>
          <p:nvPr/>
        </p:nvCxnSpPr>
        <p:spPr>
          <a:xfrm rot="5400000" flipH="1" flipV="1">
            <a:off x="3733800" y="3314700"/>
            <a:ext cx="1752600" cy="2438400"/>
          </a:xfrm>
          <a:prstGeom prst="bentConnector3">
            <a:avLst>
              <a:gd name="adj1" fmla="val 17181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8" idx="1"/>
            <a:endCxn id="14" idx="2"/>
          </p:cNvCxnSpPr>
          <p:nvPr/>
        </p:nvCxnSpPr>
        <p:spPr>
          <a:xfrm rot="5400000" flipH="1" flipV="1">
            <a:off x="4381500" y="3962400"/>
            <a:ext cx="1752600" cy="1143000"/>
          </a:xfrm>
          <a:prstGeom prst="bentConnector3">
            <a:avLst>
              <a:gd name="adj1" fmla="val 14656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3" idx="1"/>
            <a:endCxn id="19" idx="3"/>
          </p:cNvCxnSpPr>
          <p:nvPr/>
        </p:nvCxnSpPr>
        <p:spPr>
          <a:xfrm rot="16200000" flipV="1">
            <a:off x="5734050" y="3028950"/>
            <a:ext cx="609600" cy="4152900"/>
          </a:xfrm>
          <a:prstGeom prst="bentConnector3">
            <a:avLst>
              <a:gd name="adj1" fmla="val 7419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19" idx="4"/>
            <a:endCxn id="14" idx="2"/>
          </p:cNvCxnSpPr>
          <p:nvPr/>
        </p:nvCxnSpPr>
        <p:spPr>
          <a:xfrm flipV="1">
            <a:off x="4724400" y="3657600"/>
            <a:ext cx="1104900" cy="8382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4" idx="0"/>
            <a:endCxn id="15" idx="2"/>
          </p:cNvCxnSpPr>
          <p:nvPr/>
        </p:nvCxnSpPr>
        <p:spPr>
          <a:xfrm rot="5400000" flipH="1" flipV="1">
            <a:off x="5886450" y="2838450"/>
            <a:ext cx="228600" cy="34290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14" idx="0"/>
            <a:endCxn id="16" idx="2"/>
          </p:cNvCxnSpPr>
          <p:nvPr/>
        </p:nvCxnSpPr>
        <p:spPr>
          <a:xfrm rot="5400000" flipH="1" flipV="1">
            <a:off x="6648450" y="2076450"/>
            <a:ext cx="228600" cy="186690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12" idx="1"/>
          </p:cNvCxnSpPr>
          <p:nvPr/>
        </p:nvCxnSpPr>
        <p:spPr>
          <a:xfrm rot="5400000" flipH="1" flipV="1">
            <a:off x="5391150" y="3943350"/>
            <a:ext cx="2438400" cy="49530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3" idx="1"/>
          </p:cNvCxnSpPr>
          <p:nvPr/>
        </p:nvCxnSpPr>
        <p:spPr>
          <a:xfrm rot="16200000" flipV="1">
            <a:off x="6305550" y="3600450"/>
            <a:ext cx="2438400" cy="1181100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3" idx="1"/>
          </p:cNvCxnSpPr>
          <p:nvPr/>
        </p:nvCxnSpPr>
        <p:spPr>
          <a:xfrm rot="5400000" flipH="1" flipV="1">
            <a:off x="6686550" y="3333750"/>
            <a:ext cx="3505200" cy="6477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14" idx="1"/>
            <a:endCxn id="25" idx="1"/>
          </p:cNvCxnSpPr>
          <p:nvPr/>
        </p:nvCxnSpPr>
        <p:spPr>
          <a:xfrm rot="10800000">
            <a:off x="3810000" y="3352800"/>
            <a:ext cx="1371600" cy="38100"/>
          </a:xfrm>
          <a:prstGeom prst="bentConnector4">
            <a:avLst>
              <a:gd name="adj1" fmla="val 11111"/>
              <a:gd name="adj2" fmla="val 7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8"/>
          <p:cNvCxnSpPr>
            <a:stCxn id="15" idx="1"/>
            <a:endCxn id="25" idx="1"/>
          </p:cNvCxnSpPr>
          <p:nvPr/>
        </p:nvCxnSpPr>
        <p:spPr>
          <a:xfrm rot="10800000" flipV="1">
            <a:off x="3810000" y="2628900"/>
            <a:ext cx="1752600" cy="7239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78"/>
          <p:cNvCxnSpPr>
            <a:stCxn id="17" idx="1"/>
            <a:endCxn id="25" idx="1"/>
          </p:cNvCxnSpPr>
          <p:nvPr/>
        </p:nvCxnSpPr>
        <p:spPr>
          <a:xfrm rot="10800000" flipV="1">
            <a:off x="3810000" y="1638300"/>
            <a:ext cx="2819400" cy="1714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78"/>
          <p:cNvCxnSpPr>
            <a:stCxn id="16" idx="0"/>
            <a:endCxn id="25" idx="1"/>
          </p:cNvCxnSpPr>
          <p:nvPr/>
        </p:nvCxnSpPr>
        <p:spPr>
          <a:xfrm rot="16200000" flipH="1" flipV="1">
            <a:off x="5257800" y="914400"/>
            <a:ext cx="990600" cy="3886200"/>
          </a:xfrm>
          <a:prstGeom prst="bentConnector3">
            <a:avLst>
              <a:gd name="adj1" fmla="val -2307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16" idx="0"/>
            <a:endCxn id="17" idx="2"/>
          </p:cNvCxnSpPr>
          <p:nvPr/>
        </p:nvCxnSpPr>
        <p:spPr>
          <a:xfrm rot="5400000" flipH="1" flipV="1">
            <a:off x="7562850" y="2038350"/>
            <a:ext cx="457200" cy="190500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01"/>
          <p:cNvGrpSpPr/>
          <p:nvPr/>
        </p:nvGrpSpPr>
        <p:grpSpPr>
          <a:xfrm>
            <a:off x="228600" y="1295400"/>
            <a:ext cx="1752600" cy="1679377"/>
            <a:chOff x="304800" y="1219200"/>
            <a:chExt cx="1752600" cy="1679377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04800" y="1219200"/>
              <a:ext cx="1752600" cy="1447800"/>
              <a:chOff x="381000" y="762000"/>
              <a:chExt cx="8534400" cy="5562600"/>
            </a:xfrm>
            <a:solidFill>
              <a:schemeClr val="accent1">
                <a:lumMod val="20000"/>
                <a:lumOff val="80000"/>
              </a:schemeClr>
            </a:solidFill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10000" contrast="10000"/>
              </a:blip>
              <a:srcRect l="4762" t="12698" r="3967" b="5820"/>
              <a:stretch>
                <a:fillRect/>
              </a:stretch>
            </p:blipFill>
            <p:spPr bwMode="auto">
              <a:xfrm>
                <a:off x="457200" y="762000"/>
                <a:ext cx="4097338" cy="2743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2" descr="C:\Documents and Settings\yongliu\My Documents\My Pictures\NCSADigitalWatershed-RealTimeNexradVirtualSensor-2009-05-15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648200" y="762000"/>
                <a:ext cx="4243388" cy="2743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3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648200" y="3581400"/>
                <a:ext cx="4267200" cy="2743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81000" y="3581400"/>
                <a:ext cx="4191000" cy="2743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381000" y="2590800"/>
              <a:ext cx="1600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Visualization</a:t>
              </a:r>
              <a:endParaRPr lang="en-US" sz="1400" dirty="0"/>
            </a:p>
          </p:txBody>
        </p:sp>
      </p:grpSp>
      <p:sp>
        <p:nvSpPr>
          <p:cNvPr id="101" name="Flowchart: Multidocument 100"/>
          <p:cNvSpPr/>
          <p:nvPr/>
        </p:nvSpPr>
        <p:spPr>
          <a:xfrm>
            <a:off x="0" y="3200400"/>
            <a:ext cx="990600" cy="838200"/>
          </a:xfrm>
          <a:prstGeom prst="flowChartMultidocumen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Export (CSV)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981200" y="2514600"/>
            <a:ext cx="1524000" cy="533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Adaptive Optimization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143000" y="3505200"/>
            <a:ext cx="1524000" cy="533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Machine QA/QC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4" name="Elbow Connector 43"/>
          <p:cNvCxnSpPr>
            <a:stCxn id="9" idx="1"/>
            <a:endCxn id="25" idx="3"/>
          </p:cNvCxnSpPr>
          <p:nvPr/>
        </p:nvCxnSpPr>
        <p:spPr>
          <a:xfrm rot="5400000" flipH="1" flipV="1">
            <a:off x="3333750" y="4933950"/>
            <a:ext cx="533400" cy="419100"/>
          </a:xfrm>
          <a:prstGeom prst="bentConnector3">
            <a:avLst>
              <a:gd name="adj1" fmla="val 58295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477000" y="1981200"/>
            <a:ext cx="2489721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GreenHouseGasOffsetModel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A Provenance-Aware Virtual Sensor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Example First-Step Research Prototype of a Virtual Environmental Observatory</a:t>
            </a:r>
          </a:p>
          <a:p>
            <a:r>
              <a:rPr lang="en-US" dirty="0" smtClean="0"/>
              <a:t>Specifically addressing two challenges</a:t>
            </a:r>
          </a:p>
          <a:p>
            <a:pPr lvl="1"/>
            <a:r>
              <a:rPr lang="en-US" dirty="0" smtClean="0"/>
              <a:t>Resolution Gap:</a:t>
            </a:r>
          </a:p>
          <a:p>
            <a:pPr lvl="2"/>
            <a:r>
              <a:rPr lang="en-US" dirty="0" smtClean="0"/>
              <a:t>“User-generated Virtual Sensors”</a:t>
            </a:r>
          </a:p>
          <a:p>
            <a:pPr lvl="1"/>
            <a:r>
              <a:rPr lang="en-US" dirty="0" smtClean="0"/>
              <a:t>Community Validation:</a:t>
            </a:r>
          </a:p>
          <a:p>
            <a:pPr lvl="2"/>
            <a:r>
              <a:rPr lang="en-US" dirty="0" smtClean="0"/>
              <a:t>“Provenance-aware Virtual Sensors”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Challenge 1: Lower the Barrier to Resolve “Data Resolution Gap” Problem</a:t>
            </a:r>
          </a:p>
          <a:p>
            <a:pPr lvl="1"/>
            <a:r>
              <a:rPr lang="en-US" dirty="0" smtClean="0"/>
              <a:t>Spatial, temporal, thematic differences between raw sensor streams and user-desired data resolution for modeling or decision support needs</a:t>
            </a:r>
          </a:p>
          <a:p>
            <a:pPr lvl="1"/>
            <a:r>
              <a:rPr lang="en-US" dirty="0" smtClean="0"/>
              <a:t>Enable “User-generated Virtual Sensors”</a:t>
            </a:r>
          </a:p>
          <a:p>
            <a:r>
              <a:rPr lang="en-US" b="1" dirty="0" smtClean="0"/>
              <a:t>Challenge 2: Promoting Community Participation and Sharing by Providing Provenance-Aware “virtual sensors”</a:t>
            </a:r>
          </a:p>
          <a:p>
            <a:pPr lvl="1"/>
            <a:r>
              <a:rPr lang="en-US" dirty="0" smtClean="0"/>
              <a:t>Provenance enables users to understand, verify, reproduce the derived data products</a:t>
            </a:r>
          </a:p>
          <a:p>
            <a:pPr lvl="1"/>
            <a:r>
              <a:rPr lang="en-US" dirty="0" smtClean="0"/>
              <a:t>Interoperability and Integration of Provenance information in heterogeneous sensor webs are difficult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/>
              <a:t>Overview:</a:t>
            </a:r>
            <a:br>
              <a:rPr lang="en-US" sz="2400" dirty="0" smtClean="0"/>
            </a:br>
            <a:r>
              <a:rPr lang="en-US" sz="2400" dirty="0" smtClean="0"/>
              <a:t>Virtual Sensors as New Sensor Streams</a:t>
            </a:r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Imaginations unbound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1295400"/>
            <a:ext cx="8153400" cy="4724400"/>
          </a:xfrm>
        </p:spPr>
        <p:txBody>
          <a:bodyPr/>
          <a:lstStyle/>
          <a:p>
            <a:pPr eaLnBrk="1" hangingPunct="1"/>
            <a:r>
              <a:rPr lang="en-US" dirty="0" smtClean="0"/>
              <a:t>Definition: a product of thematic, spatial, and/or temporal transformation and aggregation of one or multiple raw sensor measurement(s)</a:t>
            </a:r>
          </a:p>
          <a:p>
            <a:pPr lvl="1" eaLnBrk="1" hangingPunct="1"/>
            <a:r>
              <a:rPr lang="en-US" sz="1800" dirty="0" smtClean="0"/>
              <a:t>E.g.: polygon-based virtual rainfall sensor: real-time NEXRAD reflectivity is transformed into rainfall rate value (thematic transformation) for a given polygon area using spatial interpolation</a:t>
            </a:r>
          </a:p>
          <a:p>
            <a:pPr eaLnBrk="1" hangingPunct="1"/>
            <a:r>
              <a:rPr lang="en-US" dirty="0" smtClean="0"/>
              <a:t>Results are then </a:t>
            </a:r>
            <a:r>
              <a:rPr lang="en-US" b="1" i="1" dirty="0" smtClean="0"/>
              <a:t>re-published</a:t>
            </a:r>
            <a:r>
              <a:rPr lang="en-US" dirty="0" smtClean="0"/>
              <a:t> as new “live” persistent “virtual” sensor streams with provenance information in near-real-time</a:t>
            </a:r>
          </a:p>
          <a:p>
            <a:pPr lvl="1" eaLnBrk="1" hangingPunct="1"/>
            <a:r>
              <a:rPr lang="en-US" sz="1800" dirty="0" err="1" smtClean="0"/>
              <a:t>E.g.:the</a:t>
            </a:r>
            <a:r>
              <a:rPr lang="en-US" sz="1800" dirty="0" smtClean="0"/>
              <a:t> polygon-based virtual rainfall sensor is </a:t>
            </a:r>
            <a:r>
              <a:rPr lang="en-US" sz="1800" b="1" i="1" dirty="0" smtClean="0"/>
              <a:t>re-published</a:t>
            </a:r>
            <a:r>
              <a:rPr lang="en-US" sz="1800" dirty="0" smtClean="0"/>
              <a:t> as a new color-coded KML data stream</a:t>
            </a:r>
          </a:p>
        </p:txBody>
      </p:sp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5410200"/>
            <a:ext cx="11430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5486400"/>
            <a:ext cx="15240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3657600" y="5715000"/>
            <a:ext cx="1676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Characteristics of Virtual Sensors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81000" y="1295400"/>
            <a:ext cx="8382000" cy="2898775"/>
            <a:chOff x="2668" y="4503"/>
            <a:chExt cx="5675" cy="1964"/>
          </a:xfrm>
        </p:grpSpPr>
        <p:sp>
          <p:nvSpPr>
            <p:cNvPr id="13317" name="AutoShape 5"/>
            <p:cNvSpPr>
              <a:spLocks noChangeAspect="1" noChangeArrowheads="1"/>
            </p:cNvSpPr>
            <p:nvPr/>
          </p:nvSpPr>
          <p:spPr bwMode="auto">
            <a:xfrm>
              <a:off x="2668" y="4503"/>
              <a:ext cx="5675" cy="1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18" name="Text Box 6"/>
            <p:cNvSpPr txBox="1">
              <a:spLocks noChangeArrowheads="1"/>
            </p:cNvSpPr>
            <p:nvPr/>
          </p:nvSpPr>
          <p:spPr bwMode="auto">
            <a:xfrm>
              <a:off x="7169" y="5384"/>
              <a:ext cx="1174" cy="12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/>
              <a:r>
                <a:rPr lang="en-US" altLang="ja-JP" sz="1200">
                  <a:latin typeface="Times New Roman" pitchFamily="18" charset="0"/>
                  <a:ea typeface="Batang" pitchFamily="18" charset="-127"/>
                </a:rPr>
                <a:t>  Virtual Sensors</a:t>
              </a:r>
              <a:endParaRPr lang="en-US" sz="2400">
                <a:latin typeface="Times" charset="0"/>
              </a:endParaRPr>
            </a:p>
          </p:txBody>
        </p:sp>
        <p:sp>
          <p:nvSpPr>
            <p:cNvPr id="13319" name="Text Box 7"/>
            <p:cNvSpPr txBox="1">
              <a:spLocks noChangeArrowheads="1"/>
            </p:cNvSpPr>
            <p:nvPr/>
          </p:nvSpPr>
          <p:spPr bwMode="auto">
            <a:xfrm>
              <a:off x="2785" y="6049"/>
              <a:ext cx="2233" cy="23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eaLnBrk="0" hangingPunct="0">
                <a:lnSpc>
                  <a:spcPct val="96000"/>
                </a:lnSpc>
              </a:pPr>
              <a:r>
                <a:rPr lang="en-US" altLang="ja-JP" sz="1200">
                  <a:latin typeface="Times New Roman" pitchFamily="18" charset="0"/>
                  <a:ea typeface="Batang" pitchFamily="18" charset="-127"/>
                </a:rPr>
                <a:t>Heterogeneous </a:t>
              </a:r>
            </a:p>
            <a:p>
              <a:pPr eaLnBrk="0" hangingPunct="0">
                <a:lnSpc>
                  <a:spcPct val="96000"/>
                </a:lnSpc>
              </a:pPr>
              <a:r>
                <a:rPr lang="en-US" altLang="ja-JP" sz="1200">
                  <a:latin typeface="Times New Roman" pitchFamily="18" charset="0"/>
                  <a:ea typeface="Batang" pitchFamily="18" charset="-127"/>
                </a:rPr>
                <a:t>Environmental Sensor Networks</a:t>
              </a:r>
              <a:endParaRPr lang="en-US" sz="2400">
                <a:latin typeface="Times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3256" y="4705"/>
              <a:ext cx="3935" cy="1377"/>
              <a:chOff x="3125" y="4705"/>
              <a:chExt cx="3935" cy="1377"/>
            </a:xfrm>
          </p:grpSpPr>
          <p:sp>
            <p:nvSpPr>
              <p:cNvPr id="13322" name="Text Box 9"/>
              <p:cNvSpPr txBox="1">
                <a:spLocks noChangeArrowheads="1"/>
              </p:cNvSpPr>
              <p:nvPr/>
            </p:nvSpPr>
            <p:spPr bwMode="auto">
              <a:xfrm>
                <a:off x="4877" y="4814"/>
                <a:ext cx="1700" cy="617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/>
                <a:r>
                  <a:rPr lang="en-US" altLang="ja-JP" sz="1200">
                    <a:latin typeface="Times New Roman" pitchFamily="18" charset="0"/>
                    <a:ea typeface="Batang" pitchFamily="18" charset="-127"/>
                  </a:rPr>
                  <a:t>Error Correction </a:t>
                </a:r>
              </a:p>
              <a:p>
                <a:pPr eaLnBrk="0" hangingPunct="0"/>
                <a:r>
                  <a:rPr lang="en-US" altLang="ja-JP" sz="1200">
                    <a:latin typeface="Times New Roman" pitchFamily="18" charset="0"/>
                    <a:ea typeface="Batang" pitchFamily="18" charset="-127"/>
                  </a:rPr>
                  <a:t>and QA/QC Filtering</a:t>
                </a:r>
                <a:endParaRPr lang="en-US" sz="2400">
                  <a:latin typeface="Times" charset="0"/>
                </a:endParaRPr>
              </a:p>
            </p:txBody>
          </p:sp>
          <p:sp>
            <p:nvSpPr>
              <p:cNvPr id="13323" name="Text Box 10"/>
              <p:cNvSpPr txBox="1">
                <a:spLocks noChangeArrowheads="1"/>
              </p:cNvSpPr>
              <p:nvPr/>
            </p:nvSpPr>
            <p:spPr bwMode="auto">
              <a:xfrm>
                <a:off x="4877" y="5293"/>
                <a:ext cx="1700" cy="33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/>
                <a:r>
                  <a:rPr lang="en-US" altLang="ja-JP" sz="1200" dirty="0">
                    <a:latin typeface="Times New Roman" pitchFamily="18" charset="0"/>
                    <a:ea typeface="Batang" pitchFamily="18" charset="-127"/>
                  </a:rPr>
                  <a:t>Spatiotemporal Coordinate transformations</a:t>
                </a:r>
              </a:p>
              <a:p>
                <a:pPr eaLnBrk="0" hangingPunct="0"/>
                <a:endParaRPr lang="en-US" sz="2400" dirty="0">
                  <a:latin typeface="Times" charset="0"/>
                </a:endParaRPr>
              </a:p>
            </p:txBody>
          </p:sp>
          <p:sp>
            <p:nvSpPr>
              <p:cNvPr id="13324" name="Text Box 11"/>
              <p:cNvSpPr txBox="1">
                <a:spLocks noChangeArrowheads="1"/>
              </p:cNvSpPr>
              <p:nvPr/>
            </p:nvSpPr>
            <p:spPr bwMode="auto">
              <a:xfrm>
                <a:off x="4877" y="5627"/>
                <a:ext cx="1700" cy="36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0" hangingPunct="0"/>
                <a:r>
                  <a:rPr lang="en-US" altLang="ja-JP" sz="1200" dirty="0">
                    <a:latin typeface="Times New Roman" pitchFamily="18" charset="0"/>
                    <a:ea typeface="Batang" pitchFamily="18" charset="-127"/>
                  </a:rPr>
                  <a:t>Spatiotemporal Measurements Aggregation transformations</a:t>
                </a:r>
              </a:p>
              <a:p>
                <a:pPr eaLnBrk="0" hangingPunct="0"/>
                <a:endParaRPr lang="en-US" sz="2400" dirty="0">
                  <a:latin typeface="Times" charset="0"/>
                </a:endParaRPr>
              </a:p>
            </p:txBody>
          </p:sp>
          <p:sp>
            <p:nvSpPr>
              <p:cNvPr id="13325" name="AutoShape 12"/>
              <p:cNvSpPr>
                <a:spLocks noChangeArrowheads="1"/>
              </p:cNvSpPr>
              <p:nvPr/>
            </p:nvSpPr>
            <p:spPr bwMode="auto">
              <a:xfrm>
                <a:off x="6744" y="5393"/>
                <a:ext cx="316" cy="125"/>
              </a:xfrm>
              <a:prstGeom prst="rightArrow">
                <a:avLst>
                  <a:gd name="adj1" fmla="val 50000"/>
                  <a:gd name="adj2" fmla="val 632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6" name="AutoShape 13"/>
              <p:cNvSpPr>
                <a:spLocks noChangeArrowheads="1"/>
              </p:cNvSpPr>
              <p:nvPr/>
            </p:nvSpPr>
            <p:spPr bwMode="auto">
              <a:xfrm>
                <a:off x="4302" y="5393"/>
                <a:ext cx="525" cy="125"/>
              </a:xfrm>
              <a:prstGeom prst="rightArrow">
                <a:avLst>
                  <a:gd name="adj1" fmla="val 50000"/>
                  <a:gd name="adj2" fmla="val 105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3327" name="Picture 14" descr="billingsNEXRAD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125" y="4705"/>
                <a:ext cx="515" cy="8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28" name="Picture 15" descr="raingauge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640" y="4814"/>
                <a:ext cx="531" cy="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29" name="Picture 16" descr="anemometer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61" y="5431"/>
                <a:ext cx="479" cy="6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330" name="Picture 16" descr="sensor_narrow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640" y="5526"/>
                <a:ext cx="481" cy="5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331" name="AutoShape 18"/>
              <p:cNvSpPr>
                <a:spLocks noChangeArrowheads="1"/>
              </p:cNvSpPr>
              <p:nvPr/>
            </p:nvSpPr>
            <p:spPr bwMode="auto">
              <a:xfrm>
                <a:off x="6744" y="5026"/>
                <a:ext cx="316" cy="125"/>
              </a:xfrm>
              <a:prstGeom prst="rightArrow">
                <a:avLst>
                  <a:gd name="adj1" fmla="val 50000"/>
                  <a:gd name="adj2" fmla="val 632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2" name="AutoShape 19"/>
              <p:cNvSpPr>
                <a:spLocks noChangeArrowheads="1"/>
              </p:cNvSpPr>
              <p:nvPr/>
            </p:nvSpPr>
            <p:spPr bwMode="auto">
              <a:xfrm>
                <a:off x="6744" y="5718"/>
                <a:ext cx="316" cy="125"/>
              </a:xfrm>
              <a:prstGeom prst="rightArrow">
                <a:avLst>
                  <a:gd name="adj1" fmla="val 50000"/>
                  <a:gd name="adj2" fmla="val 632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321" name="Picture 20" descr="soilTemperatureSensor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04" y="5026"/>
              <a:ext cx="588" cy="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6" name="Text Box 21"/>
          <p:cNvSpPr txBox="1">
            <a:spLocks noChangeArrowheads="1"/>
          </p:cNvSpPr>
          <p:nvPr/>
        </p:nvSpPr>
        <p:spPr bwMode="auto">
          <a:xfrm>
            <a:off x="1828800" y="3810000"/>
            <a:ext cx="6514925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Point-, Polygon-, Grid-based Virtual Sensor</a:t>
            </a:r>
          </a:p>
          <a:p>
            <a:pPr>
              <a:buFontTx/>
              <a:buChar char="•"/>
            </a:pP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Ready for </a:t>
            </a:r>
            <a:r>
              <a:rPr lang="en-US" sz="2000" dirty="0" smtClean="0"/>
              <a:t>downstream physics-based </a:t>
            </a:r>
            <a:r>
              <a:rPr lang="en-US" sz="2000" dirty="0"/>
              <a:t>modeling needs </a:t>
            </a:r>
          </a:p>
          <a:p>
            <a:pPr lvl="1">
              <a:buFontTx/>
              <a:buChar char="•"/>
            </a:pPr>
            <a:r>
              <a:rPr lang="en-US" sz="2000" dirty="0"/>
              <a:t>(simulation and/or </a:t>
            </a:r>
            <a:r>
              <a:rPr lang="en-US" sz="2000" dirty="0" smtClean="0"/>
              <a:t>optimal control </a:t>
            </a:r>
            <a:r>
              <a:rPr lang="en-US" sz="2000" dirty="0"/>
              <a:t>etc.) </a:t>
            </a:r>
          </a:p>
          <a:p>
            <a:pPr lvl="1">
              <a:buFontTx/>
              <a:buChar char="•"/>
            </a:pPr>
            <a:endParaRPr lang="en-US" sz="2000" dirty="0"/>
          </a:p>
          <a:p>
            <a:pPr>
              <a:buFontTx/>
              <a:buChar char="•"/>
            </a:pPr>
            <a:r>
              <a:rPr lang="en-US" sz="2000" dirty="0"/>
              <a:t>Can be created entirely in the </a:t>
            </a:r>
            <a:r>
              <a:rPr lang="en-US" sz="2000" dirty="0" smtClean="0"/>
              <a:t>cyber-world</a:t>
            </a:r>
          </a:p>
          <a:p>
            <a:pPr lvl="1">
              <a:buFontTx/>
              <a:buChar char="•"/>
            </a:pPr>
            <a:r>
              <a:rPr lang="en-US" sz="2000" dirty="0" smtClean="0"/>
              <a:t>Implemented as Parametric workflows </a:t>
            </a:r>
          </a:p>
          <a:p>
            <a:pPr lvl="2"/>
            <a:r>
              <a:rPr lang="en-US" sz="2000" dirty="0" smtClean="0"/>
              <a:t>with some deployment parameters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Loosely Coupled, Layered Prototype Architecture	</a:t>
            </a:r>
          </a:p>
        </p:txBody>
      </p:sp>
      <p:sp>
        <p:nvSpPr>
          <p:cNvPr id="7171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Imaginations unbound</a:t>
            </a:r>
          </a:p>
        </p:txBody>
      </p:sp>
      <p:sp>
        <p:nvSpPr>
          <p:cNvPr id="7172" name="Rectangle 2373"/>
          <p:cNvSpPr>
            <a:spLocks noChangeArrowheads="1"/>
          </p:cNvSpPr>
          <p:nvPr/>
        </p:nvSpPr>
        <p:spPr bwMode="auto">
          <a:xfrm>
            <a:off x="2952750" y="20183475"/>
            <a:ext cx="13811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8580" tIns="34290" rIns="68580" bIns="34290">
            <a:spAutoFit/>
          </a:bodyPr>
          <a:lstStyle/>
          <a:p>
            <a:pPr defTabSz="685800">
              <a:spcBef>
                <a:spcPct val="50000"/>
              </a:spcBef>
            </a:pPr>
            <a:endParaRPr lang="ko-KR" altLang="en-US" sz="1400">
              <a:ea typeface="굴림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2824163"/>
            <a:ext cx="6553200" cy="1754326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Data and Workflow Service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/>
              <a:t>Virtual Sensor Abstraction and Management Service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en-US" smtClean="0"/>
              <a:t>NCSA Streaming </a:t>
            </a:r>
            <a:r>
              <a:rPr lang="en-US" dirty="0"/>
              <a:t>Data Service (fetching, indexing, etc.)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 err="1" smtClean="0"/>
              <a:t>Cyberintegrator</a:t>
            </a:r>
            <a:r>
              <a:rPr lang="en-US" dirty="0" smtClean="0"/>
              <a:t> Workflow </a:t>
            </a:r>
            <a:r>
              <a:rPr lang="en-US" dirty="0"/>
              <a:t>Service (with model integration)</a:t>
            </a:r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 smtClean="0"/>
              <a:t>Tupelo middleware (Content </a:t>
            </a:r>
            <a:r>
              <a:rPr lang="en-US" dirty="0"/>
              <a:t>and Provenance </a:t>
            </a:r>
            <a:r>
              <a:rPr lang="en-US" dirty="0" smtClean="0"/>
              <a:t>Management)</a:t>
            </a:r>
            <a:endParaRPr lang="en-US" dirty="0"/>
          </a:p>
          <a:p>
            <a:pPr algn="just">
              <a:buFont typeface="Wingdings" pitchFamily="2" charset="2"/>
              <a:buChar char="Ø"/>
              <a:defRPr/>
            </a:pPr>
            <a:r>
              <a:rPr lang="en-US" dirty="0"/>
              <a:t>Virtual Machine </a:t>
            </a:r>
            <a:r>
              <a:rPr lang="en-US" dirty="0" smtClean="0"/>
              <a:t>Hosting (NCSA Private Clouds)</a:t>
            </a:r>
            <a:endParaRPr lang="en-US" dirty="0"/>
          </a:p>
        </p:txBody>
      </p:sp>
      <p:sp>
        <p:nvSpPr>
          <p:cNvPr id="7174" name="Up-Down Arrow 11"/>
          <p:cNvSpPr>
            <a:spLocks noChangeArrowheads="1"/>
          </p:cNvSpPr>
          <p:nvPr/>
        </p:nvSpPr>
        <p:spPr bwMode="auto">
          <a:xfrm>
            <a:off x="3048000" y="2286000"/>
            <a:ext cx="22860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 eaLnBrk="0" hangingPunct="0"/>
            <a:endParaRPr lang="en-US">
              <a:latin typeface="Times New Roman" pitchFamily="18" charset="0"/>
            </a:endParaRPr>
          </a:p>
        </p:txBody>
      </p:sp>
      <p:sp>
        <p:nvSpPr>
          <p:cNvPr id="7175" name="Up-Down Arrow 12"/>
          <p:cNvSpPr>
            <a:spLocks noChangeArrowheads="1"/>
          </p:cNvSpPr>
          <p:nvPr/>
        </p:nvSpPr>
        <p:spPr bwMode="auto">
          <a:xfrm>
            <a:off x="3048000" y="4648200"/>
            <a:ext cx="228600" cy="4572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defTabSz="685800" eaLnBrk="0" hangingPunct="0"/>
            <a:endParaRPr lang="en-US">
              <a:latin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181600"/>
            <a:ext cx="6629400" cy="9239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Remote Sensor Stores 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dirty="0"/>
              <a:t>E.g.: NEXRAD Level II data from National Weather Service (NWS)’s </a:t>
            </a:r>
            <a:r>
              <a:rPr lang="en-US" dirty="0" err="1"/>
              <a:t>Unidata</a:t>
            </a:r>
            <a:r>
              <a:rPr lang="en-US" dirty="0"/>
              <a:t> LDM distribution system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" y="1600200"/>
            <a:ext cx="6553200" cy="6461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Web User Interface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dirty="0"/>
              <a:t>Web 2.0 AJAX Map-centric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Challenge 1: Lower the Barrier to Resolve “Data Resolution Gap” Problem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Imaginations unbound</a:t>
            </a:r>
            <a:endParaRPr lang="en-US" dirty="0"/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dirty="0" smtClean="0"/>
              <a:t>Management of Derived Virtual Sensor Metadata</a:t>
            </a:r>
          </a:p>
        </p:txBody>
      </p:sp>
      <p:sp>
        <p:nvSpPr>
          <p:cNvPr id="34" name="AutoShape 5"/>
          <p:cNvSpPr>
            <a:spLocks noChangeAspect="1" noChangeArrowheads="1"/>
          </p:cNvSpPr>
          <p:nvPr/>
        </p:nvSpPr>
        <p:spPr bwMode="auto">
          <a:xfrm>
            <a:off x="1295400" y="1558925"/>
            <a:ext cx="6248400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2641600" y="3675063"/>
            <a:ext cx="1920875" cy="2841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 b="1">
                <a:latin typeface="Times New Roman" pitchFamily="18" charset="0"/>
                <a:ea typeface="Batang" pitchFamily="18" charset="-127"/>
              </a:rPr>
              <a:t>Virtual Sensor</a:t>
            </a:r>
            <a:endParaRPr lang="en-US">
              <a:latin typeface="Times" pitchFamily="18" charset="0"/>
            </a:endParaRPr>
          </a:p>
        </p:txBody>
      </p:sp>
      <p:sp>
        <p:nvSpPr>
          <p:cNvPr id="36" name="Line 7"/>
          <p:cNvSpPr>
            <a:spLocks noChangeShapeType="1"/>
          </p:cNvSpPr>
          <p:nvPr/>
        </p:nvSpPr>
        <p:spPr bwMode="auto">
          <a:xfrm>
            <a:off x="3602038" y="4010025"/>
            <a:ext cx="1587" cy="239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3698875" y="4010025"/>
            <a:ext cx="1201738" cy="239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 sz="1600">
                <a:latin typeface="Times New Roman" pitchFamily="18" charset="0"/>
                <a:ea typeface="Batang" pitchFamily="18" charset="-127"/>
              </a:rPr>
              <a:t>hasLocation</a:t>
            </a:r>
            <a:endParaRPr lang="en-US" sz="1600">
              <a:latin typeface="Times" pitchFamily="18" charset="0"/>
            </a:endParaRPr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2641600" y="4249738"/>
            <a:ext cx="1920875" cy="28416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SpatialThing</a:t>
            </a:r>
            <a:endParaRPr lang="en-US">
              <a:latin typeface="Times" pitchFamily="18" charset="0"/>
            </a:endParaRPr>
          </a:p>
        </p:txBody>
      </p:sp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2160588" y="5019675"/>
            <a:ext cx="962025" cy="2841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Point</a:t>
            </a:r>
            <a:endParaRPr lang="en-US">
              <a:latin typeface="Times" pitchFamily="18" charset="0"/>
            </a:endParaRPr>
          </a:p>
        </p:txBody>
      </p:sp>
      <p:sp>
        <p:nvSpPr>
          <p:cNvPr id="40" name="Line 11"/>
          <p:cNvSpPr>
            <a:spLocks noChangeShapeType="1"/>
          </p:cNvSpPr>
          <p:nvPr/>
        </p:nvSpPr>
        <p:spPr bwMode="auto">
          <a:xfrm flipV="1">
            <a:off x="2928938" y="4586288"/>
            <a:ext cx="433387" cy="433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Text Box 12"/>
          <p:cNvSpPr txBox="1">
            <a:spLocks noChangeArrowheads="1"/>
          </p:cNvSpPr>
          <p:nvPr/>
        </p:nvSpPr>
        <p:spPr bwMode="auto">
          <a:xfrm>
            <a:off x="3503613" y="5019675"/>
            <a:ext cx="1443037" cy="2841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Polygon</a:t>
            </a:r>
            <a:endParaRPr lang="en-US">
              <a:latin typeface="Times" pitchFamily="18" charset="0"/>
            </a:endParaRPr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 flipH="1" flipV="1">
            <a:off x="3698875" y="4635500"/>
            <a:ext cx="384175" cy="384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Box 14"/>
          <p:cNvSpPr txBox="1">
            <a:spLocks noChangeArrowheads="1"/>
          </p:cNvSpPr>
          <p:nvPr/>
        </p:nvSpPr>
        <p:spPr bwMode="auto">
          <a:xfrm>
            <a:off x="4083050" y="4635500"/>
            <a:ext cx="384175" cy="1920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 sz="1600">
                <a:latin typeface="Times New Roman" pitchFamily="18" charset="0"/>
                <a:ea typeface="Batang" pitchFamily="18" charset="-127"/>
              </a:rPr>
              <a:t>isA</a:t>
            </a:r>
            <a:endParaRPr lang="en-US" sz="1600">
              <a:latin typeface="Times" pitchFamily="18" charset="0"/>
            </a:endParaRPr>
          </a:p>
        </p:txBody>
      </p:sp>
      <p:sp>
        <p:nvSpPr>
          <p:cNvPr id="44" name="Text Box 15"/>
          <p:cNvSpPr txBox="1">
            <a:spLocks noChangeArrowheads="1"/>
          </p:cNvSpPr>
          <p:nvPr/>
        </p:nvSpPr>
        <p:spPr bwMode="auto">
          <a:xfrm>
            <a:off x="2543175" y="4635500"/>
            <a:ext cx="387350" cy="2746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isA</a:t>
            </a:r>
            <a:endParaRPr lang="en-US">
              <a:latin typeface="Times" pitchFamily="18" charset="0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V="1">
            <a:off x="4564063" y="3625850"/>
            <a:ext cx="1441450" cy="2397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4495800" y="3352800"/>
            <a:ext cx="1443038" cy="2413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 sz="1600">
                <a:latin typeface="Times New Roman" pitchFamily="18" charset="0"/>
                <a:ea typeface="Batang" pitchFamily="18" charset="-127"/>
              </a:rPr>
              <a:t>hasDataStream</a:t>
            </a:r>
            <a:endParaRPr lang="en-US" sz="1600">
              <a:latin typeface="Times" pitchFamily="18" charset="0"/>
            </a:endParaRPr>
          </a:p>
        </p:txBody>
      </p:sp>
      <p:sp>
        <p:nvSpPr>
          <p:cNvPr id="47" name="Text Box 18"/>
          <p:cNvSpPr txBox="1">
            <a:spLocks noChangeArrowheads="1"/>
          </p:cNvSpPr>
          <p:nvPr/>
        </p:nvSpPr>
        <p:spPr bwMode="auto">
          <a:xfrm>
            <a:off x="6096000" y="3429000"/>
            <a:ext cx="2279650" cy="3683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 dirty="0">
                <a:latin typeface="Times New Roman" pitchFamily="18" charset="0"/>
                <a:ea typeface="Batang" pitchFamily="18" charset="-127"/>
              </a:rPr>
              <a:t>DataStream</a:t>
            </a:r>
          </a:p>
          <a:p>
            <a:pPr eaLnBrk="0" hangingPunct="0"/>
            <a:endParaRPr lang="en-US" altLang="ja-JP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>
            <a:off x="1584325" y="3673475"/>
            <a:ext cx="1057275" cy="1936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1776413" y="3289300"/>
            <a:ext cx="1441450" cy="2397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 sz="1600">
                <a:latin typeface="Times New Roman" pitchFamily="18" charset="0"/>
                <a:ea typeface="Batang" pitchFamily="18" charset="-127"/>
              </a:rPr>
              <a:t>derivedFrom</a:t>
            </a:r>
            <a:endParaRPr lang="en-US" sz="1600">
              <a:latin typeface="Times" pitchFamily="18" charset="0"/>
            </a:endParaRPr>
          </a:p>
        </p:txBody>
      </p:sp>
      <p:sp>
        <p:nvSpPr>
          <p:cNvPr id="50" name="Freeform 21"/>
          <p:cNvSpPr>
            <a:spLocks/>
          </p:cNvSpPr>
          <p:nvPr/>
        </p:nvSpPr>
        <p:spPr bwMode="auto">
          <a:xfrm>
            <a:off x="1584325" y="3097213"/>
            <a:ext cx="1922463" cy="576262"/>
          </a:xfrm>
          <a:custGeom>
            <a:avLst/>
            <a:gdLst>
              <a:gd name="T0" fmla="*/ 0 w 1584"/>
              <a:gd name="T1" fmla="*/ 2147483647 h 576"/>
              <a:gd name="T2" fmla="*/ 2147483647 w 1584"/>
              <a:gd name="T3" fmla="*/ 0 h 576"/>
              <a:gd name="T4" fmla="*/ 2147483647 w 1584"/>
              <a:gd name="T5" fmla="*/ 2147483647 h 576"/>
              <a:gd name="T6" fmla="*/ 0 60000 65536"/>
              <a:gd name="T7" fmla="*/ 0 60000 65536"/>
              <a:gd name="T8" fmla="*/ 0 60000 65536"/>
              <a:gd name="T9" fmla="*/ 0 w 1584"/>
              <a:gd name="T10" fmla="*/ 0 h 576"/>
              <a:gd name="T11" fmla="*/ 1584 w 1584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4" h="576">
                <a:moveTo>
                  <a:pt x="0" y="576"/>
                </a:moveTo>
                <a:cubicBezTo>
                  <a:pt x="84" y="288"/>
                  <a:pt x="168" y="0"/>
                  <a:pt x="432" y="0"/>
                </a:cubicBezTo>
                <a:cubicBezTo>
                  <a:pt x="696" y="0"/>
                  <a:pt x="1392" y="480"/>
                  <a:pt x="1584" y="576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22"/>
          <p:cNvSpPr>
            <a:spLocks/>
          </p:cNvSpPr>
          <p:nvPr/>
        </p:nvSpPr>
        <p:spPr bwMode="auto">
          <a:xfrm>
            <a:off x="4559300" y="3870325"/>
            <a:ext cx="1254125" cy="957263"/>
          </a:xfrm>
          <a:custGeom>
            <a:avLst/>
            <a:gdLst>
              <a:gd name="T0" fmla="*/ 0 w 795"/>
              <a:gd name="T1" fmla="*/ 0 h 1437"/>
              <a:gd name="T2" fmla="*/ 2147483647 w 795"/>
              <a:gd name="T3" fmla="*/ 2147483647 h 1437"/>
              <a:gd name="T4" fmla="*/ 0 60000 65536"/>
              <a:gd name="T5" fmla="*/ 0 60000 65536"/>
              <a:gd name="T6" fmla="*/ 0 w 795"/>
              <a:gd name="T7" fmla="*/ 0 h 1437"/>
              <a:gd name="T8" fmla="*/ 795 w 795"/>
              <a:gd name="T9" fmla="*/ 1437 h 1437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95" h="1437">
                <a:moveTo>
                  <a:pt x="0" y="0"/>
                </a:moveTo>
                <a:lnTo>
                  <a:pt x="795" y="1437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2" name="Text Box 23"/>
          <p:cNvSpPr txBox="1">
            <a:spLocks noChangeArrowheads="1"/>
          </p:cNvSpPr>
          <p:nvPr/>
        </p:nvSpPr>
        <p:spPr bwMode="auto">
          <a:xfrm>
            <a:off x="5429250" y="4249738"/>
            <a:ext cx="1920875" cy="2444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 sz="1600">
                <a:latin typeface="Times New Roman" pitchFamily="18" charset="0"/>
                <a:ea typeface="Batang" pitchFamily="18" charset="-127"/>
              </a:rPr>
              <a:t>hasThematicInterest</a:t>
            </a:r>
            <a:endParaRPr lang="en-US" sz="1600">
              <a:latin typeface="Times" pitchFamily="18" charset="0"/>
            </a:endParaRPr>
          </a:p>
        </p:txBody>
      </p:sp>
      <p:sp>
        <p:nvSpPr>
          <p:cNvPr id="53" name="Text Box 24"/>
          <p:cNvSpPr txBox="1">
            <a:spLocks noChangeArrowheads="1"/>
          </p:cNvSpPr>
          <p:nvPr/>
        </p:nvSpPr>
        <p:spPr bwMode="auto">
          <a:xfrm>
            <a:off x="5429250" y="4827588"/>
            <a:ext cx="3714750" cy="5826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ThematicInterest</a:t>
            </a:r>
          </a:p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e.g. rainfall rate, rain fall accumulation</a:t>
            </a:r>
            <a:endParaRPr lang="en-US">
              <a:latin typeface="Times" pitchFamily="18" charset="0"/>
            </a:endParaRPr>
          </a:p>
        </p:txBody>
      </p:sp>
      <p:sp>
        <p:nvSpPr>
          <p:cNvPr id="54" name="Text Box 25"/>
          <p:cNvSpPr txBox="1">
            <a:spLocks noChangeArrowheads="1"/>
          </p:cNvSpPr>
          <p:nvPr/>
        </p:nvSpPr>
        <p:spPr bwMode="auto">
          <a:xfrm>
            <a:off x="1679575" y="1943100"/>
            <a:ext cx="2114550" cy="384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TemporalFrequency</a:t>
            </a:r>
            <a:endParaRPr lang="en-US">
              <a:latin typeface="Times" pitchFamily="18" charset="0"/>
            </a:endParaRPr>
          </a:p>
        </p:txBody>
      </p:sp>
      <p:sp>
        <p:nvSpPr>
          <p:cNvPr id="55" name="Text Box 26"/>
          <p:cNvSpPr txBox="1">
            <a:spLocks noChangeArrowheads="1"/>
          </p:cNvSpPr>
          <p:nvPr/>
        </p:nvSpPr>
        <p:spPr bwMode="auto">
          <a:xfrm>
            <a:off x="4371975" y="1943100"/>
            <a:ext cx="2114550" cy="3841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GIS Layer</a:t>
            </a:r>
            <a:endParaRPr lang="en-US">
              <a:latin typeface="Times" pitchFamily="18" charset="0"/>
            </a:endParaRPr>
          </a:p>
        </p:txBody>
      </p:sp>
      <p:sp>
        <p:nvSpPr>
          <p:cNvPr id="56" name="Line 27"/>
          <p:cNvSpPr>
            <a:spLocks noChangeShapeType="1"/>
          </p:cNvSpPr>
          <p:nvPr/>
        </p:nvSpPr>
        <p:spPr bwMode="auto">
          <a:xfrm flipH="1" flipV="1">
            <a:off x="3409950" y="2327275"/>
            <a:ext cx="192088" cy="134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 Box 28"/>
          <p:cNvSpPr txBox="1">
            <a:spLocks noChangeArrowheads="1"/>
          </p:cNvSpPr>
          <p:nvPr/>
        </p:nvSpPr>
        <p:spPr bwMode="auto">
          <a:xfrm>
            <a:off x="1489075" y="2713038"/>
            <a:ext cx="1920875" cy="27463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hasTemporalInterval</a:t>
            </a:r>
            <a:endParaRPr lang="en-US">
              <a:latin typeface="Times" pitchFamily="18" charset="0"/>
            </a:endParaRPr>
          </a:p>
        </p:txBody>
      </p:sp>
      <p:sp>
        <p:nvSpPr>
          <p:cNvPr id="58" name="Line 29"/>
          <p:cNvSpPr>
            <a:spLocks noChangeShapeType="1"/>
          </p:cNvSpPr>
          <p:nvPr/>
        </p:nvSpPr>
        <p:spPr bwMode="auto">
          <a:xfrm flipV="1">
            <a:off x="3794125" y="2327275"/>
            <a:ext cx="1154113" cy="13462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 Box 30"/>
          <p:cNvSpPr txBox="1">
            <a:spLocks noChangeArrowheads="1"/>
          </p:cNvSpPr>
          <p:nvPr/>
        </p:nvSpPr>
        <p:spPr bwMode="auto">
          <a:xfrm>
            <a:off x="4562475" y="2905125"/>
            <a:ext cx="1636713" cy="27463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altLang="ja-JP">
                <a:latin typeface="Times New Roman" pitchFamily="18" charset="0"/>
                <a:ea typeface="Batang" pitchFamily="18" charset="-127"/>
              </a:rPr>
              <a:t>belongsToLayer</a:t>
            </a:r>
            <a:endParaRPr lang="en-US">
              <a:latin typeface="Times" pitchFamily="18" charset="0"/>
            </a:endParaRPr>
          </a:p>
        </p:txBody>
      </p:sp>
      <p:sp>
        <p:nvSpPr>
          <p:cNvPr id="60" name="Text Box 32"/>
          <p:cNvSpPr txBox="1">
            <a:spLocks noChangeArrowheads="1"/>
          </p:cNvSpPr>
          <p:nvPr/>
        </p:nvSpPr>
        <p:spPr bwMode="auto">
          <a:xfrm>
            <a:off x="685800" y="1371600"/>
            <a:ext cx="70285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A Virtual Sensor is more than just a new time-series data </a:t>
            </a:r>
            <a:r>
              <a:rPr lang="en-US" dirty="0" smtClean="0"/>
              <a:t>stream.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4400" y="60960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SWE2009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600" dirty="0" smtClean="0"/>
              <a:t>Use Case 1:</a:t>
            </a:r>
            <a:br>
              <a:rPr lang="en-US" sz="2600" dirty="0" smtClean="0"/>
            </a:br>
            <a:r>
              <a:rPr lang="en-US" sz="2600" dirty="0" smtClean="0"/>
              <a:t>Creating a Virtual Rain Gage?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Need near-real-time measurements of 30-minute rainfall accumulations in specific locations with WGS-84 latitude/longitude coordinates (X,Y)</a:t>
            </a:r>
          </a:p>
          <a:p>
            <a:pPr eaLnBrk="1" hangingPunct="1"/>
            <a:r>
              <a:rPr lang="en-US" dirty="0" smtClean="0"/>
              <a:t>There are no rain gauges in or near the locations</a:t>
            </a:r>
          </a:p>
          <a:p>
            <a:pPr eaLnBrk="1" hangingPunct="1"/>
            <a:r>
              <a:rPr lang="en-US" dirty="0" smtClean="0"/>
              <a:t>The Next Generation Radar (NEXRAD) system provides near real-time spatial measurements of radar reflectivity, which are correlated with rainfall.</a:t>
            </a:r>
          </a:p>
          <a:p>
            <a:pPr eaLnBrk="1" hangingPunct="1"/>
            <a:r>
              <a:rPr lang="en-US" dirty="0" smtClean="0"/>
              <a:t>How can we use NEXRAD to give us rainfall virtual sensor?</a:t>
            </a:r>
          </a:p>
          <a:p>
            <a:pPr lvl="1" eaLnBrk="1" hangingPunct="1"/>
            <a:r>
              <a:rPr lang="en-US" dirty="0" smtClean="0"/>
              <a:t>Needs spatial, temporal and thematic transformation!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5962"/>
          </a:xfrm>
        </p:spPr>
        <p:txBody>
          <a:bodyPr/>
          <a:lstStyle/>
          <a:p>
            <a:r>
              <a:rPr lang="en-US" dirty="0" smtClean="0"/>
              <a:t>Real Time Point-based Virtual Rainfall Sensor</a:t>
            </a:r>
            <a:br>
              <a:rPr lang="en-US" dirty="0" smtClean="0"/>
            </a:br>
            <a:r>
              <a:rPr lang="en-US" sz="1600" dirty="0" smtClean="0"/>
              <a:t>ACM GIS 08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Picture 2" descr="C:\Documents and Settings\yongliu\My Documents\My Pictures\NCSADigitalWatershed-RealTimeNexradVirtualSensor-2009-05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66800"/>
            <a:ext cx="7601188" cy="477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 txBox="1">
            <a:spLocks noGrp="1"/>
          </p:cNvSpPr>
          <p:nvPr/>
        </p:nvSpPr>
        <p:spPr bwMode="auto">
          <a:xfrm>
            <a:off x="152400" y="6477000"/>
            <a:ext cx="5410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400">
                <a:solidFill>
                  <a:schemeClr val="bg1"/>
                </a:solidFill>
              </a:rPr>
              <a:t>Imaginations unbound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NCSA is…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14400"/>
            <a:ext cx="8229600" cy="3505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World leader in providing scientists with the HPC and data-driven </a:t>
            </a:r>
            <a:r>
              <a:rPr lang="en-US" sz="2000" dirty="0" err="1" smtClean="0"/>
              <a:t>cyberinfrastructure</a:t>
            </a:r>
            <a:r>
              <a:rPr lang="en-US" sz="2000" dirty="0" smtClean="0"/>
              <a:t> needed to fuel scientific and engineering discoveries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Home to more than 300 computing experts and students who: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Create cyberenvironments and </a:t>
            </a:r>
            <a:r>
              <a:rPr lang="en-US" sz="1800" dirty="0" err="1" smtClean="0"/>
              <a:t>cybersecurity</a:t>
            </a:r>
            <a:r>
              <a:rPr lang="en-US" sz="1800" dirty="0" smtClean="0"/>
              <a:t> tools to support researchers and educators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 smtClean="0"/>
              <a:t>Partner with industry and other research institutions across the globe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Birthplace of the first graphic web browser: </a:t>
            </a:r>
            <a:r>
              <a:rPr lang="en-US" sz="2000" b="1" dirty="0" smtClean="0"/>
              <a:t>Mosaic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 smtClean="0"/>
              <a:t>Home to </a:t>
            </a:r>
            <a:r>
              <a:rPr lang="en-US" sz="2000" b="1" dirty="0" smtClean="0"/>
              <a:t>Blue Waters </a:t>
            </a:r>
            <a:r>
              <a:rPr lang="en-US" sz="2000" dirty="0" err="1" smtClean="0"/>
              <a:t>petascale</a:t>
            </a:r>
            <a:r>
              <a:rPr lang="en-US" sz="2000" dirty="0" smtClean="0"/>
              <a:t> computer, expected to be the most powerful computer for open scientific research when ready in the summer of 2011</a:t>
            </a:r>
          </a:p>
        </p:txBody>
      </p:sp>
      <p:pic>
        <p:nvPicPr>
          <p:cNvPr id="6149" name="Picture 7" descr="UIUC-1-801-958"/>
          <p:cNvPicPr>
            <a:picLocks noChangeAspect="1" noChangeArrowheads="1"/>
          </p:cNvPicPr>
          <p:nvPr/>
        </p:nvPicPr>
        <p:blipFill>
          <a:blip r:embed="rId3" cstate="print"/>
          <a:srcRect l="4878" r="9756"/>
          <a:stretch>
            <a:fillRect/>
          </a:stretch>
        </p:blipFill>
        <p:spPr bwMode="auto">
          <a:xfrm>
            <a:off x="4191000" y="3962400"/>
            <a:ext cx="2590800" cy="202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 descr="UIUC-1-801-58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962400"/>
            <a:ext cx="1557337" cy="1997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Use Case 2: Urban Flooding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724400"/>
          </a:xfrm>
        </p:spPr>
        <p:txBody>
          <a:bodyPr/>
          <a:lstStyle/>
          <a:p>
            <a:pPr eaLnBrk="1" hangingPunct="1"/>
            <a:r>
              <a:rPr lang="en-US" dirty="0" smtClean="0"/>
              <a:t>Spatiotemporal distribution of intense rainfall significantly impacts the triggering and behavior of urban flooding </a:t>
            </a:r>
          </a:p>
          <a:p>
            <a:pPr lvl="1" eaLnBrk="1" hangingPunct="1"/>
            <a:r>
              <a:rPr lang="en-US" dirty="0" smtClean="0"/>
              <a:t>However, no general purpose decision tools yet exist for deriving rainfall data and rendering them in real-time at the resolution of urban hydrologic units (i.e.: </a:t>
            </a:r>
            <a:r>
              <a:rPr lang="en-US" dirty="0" err="1" smtClean="0"/>
              <a:t>sewershed</a:t>
            </a:r>
            <a:r>
              <a:rPr lang="en-US" dirty="0" smtClean="0"/>
              <a:t>) used for analyzing urban flooding.</a:t>
            </a:r>
          </a:p>
          <a:p>
            <a:pPr eaLnBrk="1" hangingPunct="1"/>
            <a:endParaRPr lang="en-US" b="1" i="1" dirty="0" smtClean="0"/>
          </a:p>
          <a:p>
            <a:pPr eaLnBrk="1" hangingPunct="1"/>
            <a:r>
              <a:rPr lang="en-US" b="1" i="1" dirty="0" smtClean="0"/>
              <a:t>Goal: Understand real-time spatiotemporal rainfall variability using NEXRAD data in an urban </a:t>
            </a:r>
            <a:r>
              <a:rPr lang="en-US" b="1" i="1" dirty="0" err="1" smtClean="0"/>
              <a:t>sewershed</a:t>
            </a:r>
            <a:endParaRPr lang="en-US" b="1" i="1" dirty="0" smtClean="0"/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Imaginations unbound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15962"/>
          </a:xfrm>
        </p:spPr>
        <p:txBody>
          <a:bodyPr/>
          <a:lstStyle/>
          <a:p>
            <a:r>
              <a:rPr lang="en-US" dirty="0" smtClean="0"/>
              <a:t>Real Time Polygon-based Virtual Rainfall Sensors on the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7" name="Picture 6" descr="ChicagoPolygonVS-April23-20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9144000" cy="4962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0960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ACM GIS 09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Virtual Sensor Management Functionality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95400"/>
            <a:ext cx="8229600" cy="4724400"/>
          </a:xfrm>
        </p:spPr>
        <p:txBody>
          <a:bodyPr/>
          <a:lstStyle/>
          <a:p>
            <a:pPr eaLnBrk="1" hangingPunct="1"/>
            <a:r>
              <a:rPr lang="en-US" dirty="0" smtClean="0"/>
              <a:t>Registers/de-registers virtual sensors metadata in the Tupelo-managed data/meta-data registry</a:t>
            </a:r>
          </a:p>
          <a:p>
            <a:pPr eaLnBrk="1" hangingPunct="1"/>
            <a:r>
              <a:rPr lang="en-US" dirty="0" smtClean="0"/>
              <a:t>Dynamically triggers back-end workflow execution through the workflow </a:t>
            </a:r>
            <a:r>
              <a:rPr lang="en-US" dirty="0" err="1" smtClean="0"/>
              <a:t>RESTful</a:t>
            </a:r>
            <a:r>
              <a:rPr lang="en-US" dirty="0" smtClean="0"/>
              <a:t> web service to produce new streaming data</a:t>
            </a:r>
          </a:p>
          <a:p>
            <a:pPr eaLnBrk="1" hangingPunct="1"/>
            <a:r>
              <a:rPr lang="en-US" dirty="0" smtClean="0"/>
              <a:t>Dynamically generates input files needed for the workflow execution </a:t>
            </a:r>
          </a:p>
          <a:p>
            <a:pPr lvl="1" eaLnBrk="1" hangingPunct="1"/>
            <a:r>
              <a:rPr lang="en-US" dirty="0" smtClean="0"/>
              <a:t>For point-based Virtual Sensor: provides a list of virtual sensor coordinates and unique IDs  or </a:t>
            </a:r>
          </a:p>
          <a:p>
            <a:pPr lvl="1" eaLnBrk="1" hangingPunct="1"/>
            <a:r>
              <a:rPr lang="en-US" dirty="0" smtClean="0"/>
              <a:t>For polygon-based Virtual </a:t>
            </a:r>
            <a:r>
              <a:rPr lang="en-US" dirty="0" err="1" smtClean="0"/>
              <a:t>Sensora</a:t>
            </a:r>
            <a:r>
              <a:rPr lang="en-US" dirty="0" smtClean="0"/>
              <a:t> set of polygons extracted from an input KML file provided by the user 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NCSA Streaming Data Toolkit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Manage time-series data </a:t>
            </a:r>
          </a:p>
          <a:p>
            <a:pPr eaLnBrk="1" hangingPunct="1"/>
            <a:r>
              <a:rPr lang="en-US" dirty="0" smtClean="0"/>
              <a:t>Has implementations/wrappers for stream managers such as </a:t>
            </a:r>
            <a:r>
              <a:rPr lang="en-US" dirty="0" err="1" smtClean="0"/>
              <a:t>DataTurbine</a:t>
            </a:r>
            <a:r>
              <a:rPr lang="en-US" dirty="0" smtClean="0"/>
              <a:t> and </a:t>
            </a:r>
            <a:r>
              <a:rPr lang="en-US" dirty="0" err="1" smtClean="0"/>
              <a:t>ActiveMQ</a:t>
            </a:r>
            <a:r>
              <a:rPr lang="en-US" dirty="0" smtClean="0"/>
              <a:t> JMS</a:t>
            </a:r>
          </a:p>
          <a:p>
            <a:pPr eaLnBrk="1" hangingPunct="1"/>
            <a:r>
              <a:rPr lang="en-US" dirty="0" smtClean="0"/>
              <a:t>Supports fetching, publishing, indexing and query</a:t>
            </a:r>
          </a:p>
          <a:p>
            <a:pPr lvl="1" eaLnBrk="1" hangingPunct="1"/>
            <a:r>
              <a:rPr lang="en-US" dirty="0" smtClean="0"/>
              <a:t>Window query; Point query; Newest, oldest; Previous, next </a:t>
            </a:r>
          </a:p>
          <a:p>
            <a:pPr lvl="1" eaLnBrk="1" hangingPunct="1"/>
            <a:r>
              <a:rPr lang="en-US" dirty="0" smtClean="0"/>
              <a:t>Publishing results in either CSV, XML, JSON or Open Geospatial Consortium (OGC) O&amp;M format</a:t>
            </a:r>
          </a:p>
          <a:p>
            <a:pPr eaLnBrk="1" hangingPunct="1"/>
            <a:r>
              <a:rPr lang="en-US" dirty="0" smtClean="0"/>
              <a:t>Enables the workflow tool to retrieve latest </a:t>
            </a:r>
            <a:r>
              <a:rPr lang="en-US" i="1" dirty="0" smtClean="0"/>
              <a:t>x</a:t>
            </a:r>
            <a:r>
              <a:rPr lang="en-US" dirty="0" smtClean="0"/>
              <a:t> frames for stream-aware computation and aggregation</a:t>
            </a:r>
          </a:p>
          <a:p>
            <a:pPr eaLnBrk="1" hangingPunct="1"/>
            <a:r>
              <a:rPr lang="en-US" dirty="0" smtClean="0"/>
              <a:t>Can trigger workflow execution based on newly arrived sensor data event</a:t>
            </a:r>
          </a:p>
          <a:p>
            <a:pPr lvl="1"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715962"/>
          </a:xfrm>
        </p:spPr>
        <p:txBody>
          <a:bodyPr/>
          <a:lstStyle/>
          <a:p>
            <a:r>
              <a:rPr lang="en-US" dirty="0" smtClean="0"/>
              <a:t>Processes/Data Involved in Real-Time </a:t>
            </a:r>
            <a:r>
              <a:rPr lang="en-US" dirty="0" err="1" smtClean="0"/>
              <a:t>Spatio</a:t>
            </a:r>
            <a:r>
              <a:rPr lang="en-US" dirty="0" smtClean="0"/>
              <a:t>-Temporal Rainfall Distribution Animation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Imaginations unbound</a:t>
            </a:r>
            <a:endParaRPr lang="en-US" dirty="0"/>
          </a:p>
        </p:txBody>
      </p:sp>
      <p:pic>
        <p:nvPicPr>
          <p:cNvPr id="9" name="Picture 8" descr="sewersheds-kml-one-sl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9173" y="4760637"/>
            <a:ext cx="728849" cy="1034856"/>
          </a:xfrm>
          <a:prstGeom prst="rect">
            <a:avLst/>
          </a:prstGeom>
        </p:spPr>
      </p:pic>
      <p:pic>
        <p:nvPicPr>
          <p:cNvPr id="10" name="Picture 9" descr="sewersheds-kml-one-sl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543" y="4857107"/>
            <a:ext cx="728849" cy="1034856"/>
          </a:xfrm>
          <a:prstGeom prst="rect">
            <a:avLst/>
          </a:prstGeom>
        </p:spPr>
      </p:pic>
      <p:pic>
        <p:nvPicPr>
          <p:cNvPr id="11" name="Picture 10" descr="sewersheds-kml-one-sl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3914" y="4953578"/>
            <a:ext cx="728849" cy="10348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92362" y="5410200"/>
            <a:ext cx="1751638" cy="23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 KML stream in the repository</a:t>
            </a:r>
            <a:endParaRPr lang="en-US" dirty="0"/>
          </a:p>
        </p:txBody>
      </p:sp>
      <p:pic>
        <p:nvPicPr>
          <p:cNvPr id="15" name="Picture 2" descr="E:\oliphant-pcstuff\My Documents\My Pictures\CDI\rainfall_field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48200"/>
            <a:ext cx="1209195" cy="1459798"/>
          </a:xfrm>
          <a:prstGeom prst="rect">
            <a:avLst/>
          </a:prstGeom>
          <a:noFill/>
        </p:spPr>
      </p:pic>
      <p:sp>
        <p:nvSpPr>
          <p:cNvPr id="16" name="Right Arrow 15"/>
          <p:cNvSpPr/>
          <p:nvPr/>
        </p:nvSpPr>
        <p:spPr bwMode="auto">
          <a:xfrm>
            <a:off x="1219200" y="5867400"/>
            <a:ext cx="404224" cy="43411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 rot="10800000">
            <a:off x="6651285" y="4085345"/>
            <a:ext cx="471595" cy="530587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19" name="Diagram 18"/>
          <p:cNvGraphicFramePr/>
          <p:nvPr/>
        </p:nvGraphicFramePr>
        <p:xfrm>
          <a:off x="3686975" y="2300644"/>
          <a:ext cx="808448" cy="819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ight Arrow 19"/>
          <p:cNvSpPr/>
          <p:nvPr/>
        </p:nvSpPr>
        <p:spPr>
          <a:xfrm>
            <a:off x="4572000" y="2667000"/>
            <a:ext cx="774763" cy="24117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08965" y="4181815"/>
            <a:ext cx="198743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Read from the output KML stream and to </a:t>
            </a:r>
          </a:p>
          <a:p>
            <a:r>
              <a:rPr lang="en-US" sz="1400" dirty="0" smtClean="0"/>
              <a:t>auto-generate a time-aware KML file </a:t>
            </a:r>
          </a:p>
          <a:p>
            <a:r>
              <a:rPr lang="en-US" sz="1400" dirty="0" smtClean="0"/>
              <a:t>using last </a:t>
            </a:r>
            <a:r>
              <a:rPr lang="en-US" sz="1400" i="1" dirty="0" smtClean="0"/>
              <a:t>x</a:t>
            </a:r>
            <a:r>
              <a:rPr lang="en-US" sz="1400" dirty="0" smtClean="0"/>
              <a:t> frames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0" y="1371601"/>
            <a:ext cx="3124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Map-centric Web browser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657600" y="1905000"/>
            <a:ext cx="909504" cy="23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Click a button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428052" y="1239470"/>
            <a:ext cx="3877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Play the movie in the browser</a:t>
            </a: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2126" y="1770058"/>
            <a:ext cx="2795883" cy="20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ight Arrow 26"/>
          <p:cNvSpPr/>
          <p:nvPr/>
        </p:nvSpPr>
        <p:spPr>
          <a:xfrm>
            <a:off x="3148009" y="2590055"/>
            <a:ext cx="505280" cy="19294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135444" y="1528881"/>
            <a:ext cx="884356" cy="299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3" name="Content Placeholder 3"/>
          <p:cNvGraphicFramePr>
            <a:graphicFrameLocks noGrp="1"/>
          </p:cNvGraphicFramePr>
          <p:nvPr>
            <p:ph idx="1"/>
          </p:nvPr>
        </p:nvGraphicFramePr>
        <p:xfrm>
          <a:off x="1905000" y="3200400"/>
          <a:ext cx="43434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4" name="Picture 2" descr="E:\oliphant-pcstuff\My Documents\My Pictures\CDI\Sewersheds-1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733800" y="5562600"/>
            <a:ext cx="838199" cy="721689"/>
          </a:xfrm>
          <a:prstGeom prst="rect">
            <a:avLst/>
          </a:prstGeom>
          <a:noFill/>
        </p:spPr>
      </p:pic>
      <p:sp>
        <p:nvSpPr>
          <p:cNvPr id="55" name="Rounded Rectangle 54"/>
          <p:cNvSpPr/>
          <p:nvPr/>
        </p:nvSpPr>
        <p:spPr>
          <a:xfrm>
            <a:off x="3505200" y="3124200"/>
            <a:ext cx="1295400" cy="3124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6200000">
            <a:off x="3886201" y="5410200"/>
            <a:ext cx="304800" cy="1524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09600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NEXRAD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00200" y="5943600"/>
            <a:ext cx="1877437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External Fetcher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1" name="Picture 30" descr="ChicagoPolygonVS-April23-2010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638800" y="1828800"/>
            <a:ext cx="3229094" cy="1752600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 rot="16200000">
            <a:off x="1943100" y="5524500"/>
            <a:ext cx="609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286000" y="5486400"/>
            <a:ext cx="102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Triggers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85800" y="4038600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24000" y="4343400"/>
            <a:ext cx="381000" cy="7620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Challenge 2: Promoting Community Participation and Sharing by Providing Provenance-Aware “virtual sensors”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and OPM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Provenance:</a:t>
            </a:r>
          </a:p>
          <a:p>
            <a:pPr lvl="1"/>
            <a:r>
              <a:rPr lang="en-US" dirty="0" smtClean="0"/>
              <a:t>Traditionally: from the French </a:t>
            </a:r>
            <a:r>
              <a:rPr lang="en-US" i="1" dirty="0" err="1" smtClean="0"/>
              <a:t>provenir</a:t>
            </a:r>
            <a:r>
              <a:rPr lang="en-US" dirty="0" smtClean="0"/>
              <a:t>, "to come from", means the origin, or the source of something, or the history of the ownership or location of an object (</a:t>
            </a:r>
            <a:r>
              <a:rPr lang="en-US" i="1" dirty="0" smtClean="0"/>
              <a:t>source: </a:t>
            </a:r>
            <a:r>
              <a:rPr lang="en-US" i="1" dirty="0" err="1" smtClean="0"/>
              <a:t>wikipedia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eScience</a:t>
            </a:r>
            <a:r>
              <a:rPr lang="en-US" dirty="0" smtClean="0"/>
              <a:t>/Sensor Web context</a:t>
            </a:r>
          </a:p>
          <a:p>
            <a:pPr lvl="2"/>
            <a:r>
              <a:rPr lang="en-US" dirty="0" smtClean="0"/>
              <a:t>A description of how the digital object was derived</a:t>
            </a:r>
          </a:p>
          <a:p>
            <a:pPr lvl="2"/>
            <a:r>
              <a:rPr lang="en-US" dirty="0" smtClean="0"/>
              <a:t>Causal relationships (generated by, derived from, etc.)</a:t>
            </a:r>
          </a:p>
          <a:p>
            <a:pPr lvl="2"/>
            <a:r>
              <a:rPr lang="en-US" dirty="0" smtClean="0"/>
              <a:t>Fragments of Meta-data</a:t>
            </a:r>
          </a:p>
          <a:p>
            <a:pPr lvl="1"/>
            <a:r>
              <a:rPr lang="en-US" dirty="0" smtClean="0"/>
              <a:t>Can be abstractly defined as a directed acyclic graph (DAG).</a:t>
            </a:r>
          </a:p>
          <a:p>
            <a:r>
              <a:rPr lang="en-US" dirty="0" smtClean="0"/>
              <a:t>Open Provenance Model (OPM)</a:t>
            </a:r>
          </a:p>
          <a:p>
            <a:pPr lvl="1"/>
            <a:r>
              <a:rPr lang="en-US" dirty="0" smtClean="0"/>
              <a:t>A draft standard for provenance</a:t>
            </a:r>
          </a:p>
          <a:p>
            <a:pPr lvl="2"/>
            <a:r>
              <a:rPr lang="en-US" sz="1600" i="1" dirty="0" smtClean="0"/>
              <a:t>http://twiki.ipaw.info/bin/view/Challenge/OPM</a:t>
            </a:r>
          </a:p>
          <a:p>
            <a:pPr lvl="1"/>
            <a:r>
              <a:rPr lang="en-US" dirty="0" smtClean="0"/>
              <a:t>Currently under community review and is evolving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OPM: A Graphical Representation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Imaginations unbound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19200"/>
            <a:ext cx="8229600" cy="3038935"/>
          </a:xfrm>
          <a:prstGeom prst="rect">
            <a:avLst/>
          </a:prstGeom>
          <a:noFill/>
          <a:ln w="36720">
            <a:noFill/>
            <a:round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04800" y="4343400"/>
            <a:ext cx="86106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Artifacts</a:t>
            </a:r>
            <a:r>
              <a:rPr lang="en-US" sz="2400" dirty="0" smtClean="0"/>
              <a:t>: </a:t>
            </a:r>
            <a:r>
              <a:rPr lang="en-US" dirty="0" smtClean="0"/>
              <a:t>things that are produced or used by processes (A1 and A2), </a:t>
            </a:r>
          </a:p>
          <a:p>
            <a:r>
              <a:rPr lang="en-US" sz="2400" b="1" dirty="0" smtClean="0"/>
              <a:t>Processes</a:t>
            </a:r>
            <a:r>
              <a:rPr lang="en-US" sz="2400" dirty="0" smtClean="0"/>
              <a:t>: </a:t>
            </a:r>
            <a:r>
              <a:rPr lang="en-US" dirty="0" smtClean="0"/>
              <a:t>actions that are performed using or producing artifacts(P1 and P2) </a:t>
            </a:r>
          </a:p>
          <a:p>
            <a:r>
              <a:rPr lang="en-US" sz="2400" b="1" dirty="0" smtClean="0"/>
              <a:t>Causal relationships</a:t>
            </a:r>
            <a:r>
              <a:rPr lang="en-US" sz="2400" dirty="0" smtClean="0"/>
              <a:t>: </a:t>
            </a:r>
            <a:r>
              <a:rPr lang="en-US" i="1" dirty="0" smtClean="0"/>
              <a:t>used, </a:t>
            </a:r>
            <a:r>
              <a:rPr lang="en-US" i="1" dirty="0" err="1" smtClean="0"/>
              <a:t>wasGeneratedBy</a:t>
            </a:r>
            <a:r>
              <a:rPr lang="en-US" i="1" dirty="0" smtClean="0"/>
              <a:t> </a:t>
            </a:r>
            <a:r>
              <a:rPr lang="en-US" dirty="0" smtClean="0"/>
              <a:t>etc. (R1, R2, and R3)</a:t>
            </a:r>
          </a:p>
          <a:p>
            <a:endParaRPr lang="en-US" dirty="0" smtClean="0"/>
          </a:p>
          <a:p>
            <a:r>
              <a:rPr lang="en-US" sz="1400" b="1" i="1" dirty="0" smtClean="0"/>
              <a:t>See: Open Provenance Model Vocabulary Specification </a:t>
            </a:r>
            <a:r>
              <a:rPr lang="en-US" sz="1400" b="1" dirty="0" smtClean="0"/>
              <a:t>6 October 2010</a:t>
            </a:r>
            <a:endParaRPr lang="en-US" sz="1400" b="1" i="1" dirty="0" smtClean="0"/>
          </a:p>
          <a:p>
            <a:r>
              <a:rPr lang="en-US" sz="1400" i="1" u="sng" dirty="0" smtClean="0"/>
              <a:t>http://open-biomed.sourceforge.net/opmv/ns.html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OPM?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Provenance was previously closely tied to specific workflow frameworks, which creates interoperability challenges among different workflow systems.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OPM provides an application- and domain-neutral way of describing data and process provenance.</a:t>
            </a:r>
          </a:p>
          <a:p>
            <a:endParaRPr lang="en-US" dirty="0" smtClean="0"/>
          </a:p>
          <a:p>
            <a:r>
              <a:rPr lang="en-US" dirty="0" smtClean="0"/>
              <a:t>In our Virtual Sensor system, we have computation and processes that are </a:t>
            </a:r>
            <a:r>
              <a:rPr lang="en-US" b="1" i="1" dirty="0" smtClean="0"/>
              <a:t>not just related to workflows</a:t>
            </a:r>
          </a:p>
          <a:p>
            <a:pPr lvl="1"/>
            <a:r>
              <a:rPr lang="en-US" sz="1600" dirty="0" smtClean="0"/>
              <a:t>User Interaction (User Generated Virtual Sensors)</a:t>
            </a:r>
          </a:p>
          <a:p>
            <a:pPr lvl="1"/>
            <a:r>
              <a:rPr lang="en-US" sz="1600" dirty="0" smtClean="0"/>
              <a:t>Standalone Java Daemon process (an external streaming data fetcher)</a:t>
            </a:r>
          </a:p>
          <a:p>
            <a:pPr lvl="1"/>
            <a:r>
              <a:rPr lang="en-US" sz="1600" dirty="0" smtClean="0"/>
              <a:t>OPM enables us to do provenance mashup across all system layers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Imaginations unbound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OPM Provenance Mashup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371600"/>
            <a:ext cx="3886200" cy="4724400"/>
          </a:xfrm>
        </p:spPr>
        <p:txBody>
          <a:bodyPr/>
          <a:lstStyle/>
          <a:p>
            <a:r>
              <a:rPr lang="en-US" sz="2000" dirty="0" smtClean="0"/>
              <a:t>Uses OPM vocabulary to write RDF (Resource Description Framework) statements about the provenance information </a:t>
            </a:r>
            <a:r>
              <a:rPr lang="en-US" sz="2000" b="1" dirty="0" smtClean="0"/>
              <a:t>across system layers</a:t>
            </a:r>
          </a:p>
          <a:p>
            <a:pPr lvl="1"/>
            <a:r>
              <a:rPr lang="en-US" sz="1600" dirty="0" smtClean="0"/>
              <a:t>“log file to RDF conversion” can be eliminated if all system layers implement OPM-compliant provenance recording (our latest implementation has done that.)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RDF triple: Subject-Predicate-Object</a:t>
            </a:r>
          </a:p>
          <a:p>
            <a:pPr lvl="1"/>
            <a:endParaRPr lang="en-US" sz="1600" dirty="0" smtClean="0"/>
          </a:p>
          <a:p>
            <a:pPr lvl="1"/>
            <a:r>
              <a:rPr lang="en-US" sz="1600" dirty="0" smtClean="0"/>
              <a:t>URI(Uniform Resource identifiers) for all contents</a:t>
            </a:r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6" name="Content Placeholder 5" descr="fig3.png"/>
          <p:cNvPicPr>
            <a:picLocks noGrp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4800600" cy="388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11"/>
          <p:cNvSpPr>
            <a:spLocks noChangeArrowheads="1"/>
          </p:cNvSpPr>
          <p:nvPr/>
        </p:nvSpPr>
        <p:spPr bwMode="auto">
          <a:xfrm>
            <a:off x="457200" y="457200"/>
            <a:ext cx="82296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sz="3000" b="1" dirty="0">
              <a:solidFill>
                <a:schemeClr val="tx2"/>
              </a:solidFill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4876800" cy="390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Group 20"/>
          <p:cNvGrpSpPr/>
          <p:nvPr/>
        </p:nvGrpSpPr>
        <p:grpSpPr>
          <a:xfrm>
            <a:off x="304800" y="5257800"/>
            <a:ext cx="8839200" cy="1143000"/>
            <a:chOff x="304800" y="5257800"/>
            <a:chExt cx="8839200" cy="1143000"/>
          </a:xfrm>
        </p:grpSpPr>
        <p:pic>
          <p:nvPicPr>
            <p:cNvPr id="9" name="Picture 4" descr="C:\Users\rayi\Documents\NSF Software for Science\Pictures\czo_logo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53200" y="5562600"/>
              <a:ext cx="2079625" cy="361674"/>
            </a:xfrm>
            <a:prstGeom prst="rect">
              <a:avLst/>
            </a:prstGeom>
            <a:noFill/>
          </p:spPr>
        </p:pic>
        <p:pic>
          <p:nvPicPr>
            <p:cNvPr id="10" name="Picture 3" descr="C:\Users\rayi\Documents\NSF Software for Science\Pictures\LTER_LOGO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33600" y="5486400"/>
              <a:ext cx="609600" cy="771646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6" descr="C:\Users\rayi\Documents\NSF Software for Science\Pictures\WATERSNetworkNewsLogo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86200" y="5715000"/>
              <a:ext cx="2543175" cy="534146"/>
            </a:xfrm>
            <a:prstGeom prst="rect">
              <a:avLst/>
            </a:prstGeom>
            <a:noFill/>
          </p:spPr>
        </p:pic>
        <p:pic>
          <p:nvPicPr>
            <p:cNvPr id="12" name="Picture 7" descr="C:\Users\rayi\Documents\NSF Software for Science\Pictures\neon_logo_kd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953000" y="5715000"/>
              <a:ext cx="1539875" cy="559121"/>
            </a:xfrm>
            <a:prstGeom prst="rect">
              <a:avLst/>
            </a:prstGeom>
            <a:noFill/>
          </p:spPr>
        </p:pic>
        <p:pic>
          <p:nvPicPr>
            <p:cNvPr id="13" name="Picture 8" descr="C:\Users\rayi\Documents\NSF Software for Science\Pictures\hydronexrad_logo001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472518" y="5943600"/>
              <a:ext cx="2671482" cy="304800"/>
            </a:xfrm>
            <a:prstGeom prst="rect">
              <a:avLst/>
            </a:prstGeom>
            <a:noFill/>
          </p:spPr>
        </p:pic>
        <p:pic>
          <p:nvPicPr>
            <p:cNvPr id="14" name="Picture 9" descr="C:\Users\rayi\Documents\NSF Software for Science\Pictures\cuahsi_logo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5715000"/>
              <a:ext cx="1828800" cy="509047"/>
            </a:xfrm>
            <a:prstGeom prst="rect">
              <a:avLst/>
            </a:prstGeom>
            <a:noFill/>
          </p:spPr>
        </p:pic>
        <p:pic>
          <p:nvPicPr>
            <p:cNvPr id="16" name="Picture 5" descr="C:\Users\rayi\Documents\NSF Software for Science\Pictures\ooi_logo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743200" y="5257800"/>
              <a:ext cx="1143000" cy="1143000"/>
            </a:xfrm>
            <a:prstGeom prst="rect">
              <a:avLst/>
            </a:prstGeom>
            <a:noFill/>
          </p:spPr>
        </p:pic>
      </p:grpSp>
      <p:sp>
        <p:nvSpPr>
          <p:cNvPr id="17" name="Oval 16"/>
          <p:cNvSpPr/>
          <p:nvPr/>
        </p:nvSpPr>
        <p:spPr>
          <a:xfrm>
            <a:off x="762000" y="4876800"/>
            <a:ext cx="1066800" cy="152400"/>
          </a:xfrm>
          <a:prstGeom prst="ellipse">
            <a:avLst/>
          </a:prstGeom>
          <a:solidFill>
            <a:srgbClr val="FF0000">
              <a:alpha val="2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538605" y="147935"/>
            <a:ext cx="606678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US NSF Workshop on Creating 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Scientific Software Innovation Institutes for</a:t>
            </a:r>
            <a:endParaRPr kumimoji="0" 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Sustained Cyberinfrastructure Achievement and Excellence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48200" y="1752600"/>
            <a:ext cx="4390946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Held on October 4-5, 2010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~50 participants from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7 environmental observatories programs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NSF program officers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Industry (Microsoft, </a:t>
            </a:r>
            <a:r>
              <a:rPr lang="en-US" sz="1600" dirty="0" err="1" smtClean="0"/>
              <a:t>RedHat</a:t>
            </a:r>
            <a:r>
              <a:rPr lang="en-US" sz="1600" dirty="0" smtClean="0"/>
              <a:t>, ESRI etc.)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Supercomputing centers (NCSA, RENCI</a:t>
            </a:r>
          </a:p>
          <a:p>
            <a:pPr lvl="1"/>
            <a:r>
              <a:rPr lang="en-US" sz="1600" dirty="0" smtClean="0"/>
              <a:t>  SDSC)</a:t>
            </a:r>
          </a:p>
          <a:p>
            <a:pPr lvl="1">
              <a:buFont typeface="Arial" pitchFamily="34" charset="0"/>
              <a:buChar char="•"/>
            </a:pPr>
            <a:endParaRPr lang="en-US" sz="1600" dirty="0" smtClean="0"/>
          </a:p>
          <a:p>
            <a:pPr lvl="1">
              <a:buFont typeface="Arial" pitchFamily="34" charset="0"/>
              <a:buChar char="•"/>
            </a:pPr>
            <a:endParaRPr lang="en-US" sz="1600" dirty="0" smtClean="0"/>
          </a:p>
          <a:p>
            <a:pPr lvl="1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495800" y="3733800"/>
            <a:ext cx="42672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Major findings include: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Interoperability among heterogeneous</a:t>
            </a:r>
          </a:p>
          <a:p>
            <a:pPr lvl="1"/>
            <a:r>
              <a:rPr lang="en-US" sz="1600" dirty="0" smtClean="0"/>
              <a:t> data/model/tools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Community participation </a:t>
            </a:r>
          </a:p>
          <a:p>
            <a:pPr lvl="1"/>
            <a:r>
              <a:rPr lang="en-US" sz="1600" dirty="0" smtClean="0"/>
              <a:t>…… etc.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458200" cy="715962"/>
          </a:xfrm>
        </p:spPr>
        <p:txBody>
          <a:bodyPr/>
          <a:lstStyle/>
          <a:p>
            <a:r>
              <a:rPr lang="en-US" dirty="0" smtClean="0"/>
              <a:t>Provenance-Aware Virtual Sensors Published on the 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7" name="Content Placeholder 6" descr="New Picture (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400" y="1066800"/>
            <a:ext cx="5257800" cy="5228753"/>
          </a:xfrm>
        </p:spPr>
      </p:pic>
      <p:sp>
        <p:nvSpPr>
          <p:cNvPr id="15" name="TextBox 14"/>
          <p:cNvSpPr txBox="1"/>
          <p:nvPr/>
        </p:nvSpPr>
        <p:spPr>
          <a:xfrm>
            <a:off x="0" y="1676400"/>
            <a:ext cx="3121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to see the Provenance </a:t>
            </a:r>
          </a:p>
          <a:p>
            <a:r>
              <a:rPr lang="en-US" dirty="0" smtClean="0"/>
              <a:t>Graph for a stream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447800" y="2438400"/>
            <a:ext cx="2286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371600" y="2438400"/>
            <a:ext cx="23622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95400" y="2438400"/>
            <a:ext cx="2438400" cy="2362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876300" y="2857500"/>
            <a:ext cx="3276600" cy="2438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“Mash-up” Results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2600" y="1981200"/>
            <a:ext cx="3276600" cy="3048000"/>
          </a:xfrm>
        </p:spPr>
        <p:txBody>
          <a:bodyPr/>
          <a:lstStyle/>
          <a:p>
            <a:r>
              <a:rPr lang="en-US" dirty="0" smtClean="0"/>
              <a:t>Multiple granularity provenance graph can be generated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Picture 4" descr="reduced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2057400"/>
            <a:ext cx="5252321" cy="25981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105400"/>
            <a:ext cx="9252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Overall Virtual Sensor OPM Provenance Graph Mashup Result with Minimum Details on Individual Process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0668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“Mash-up” Results (2)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Content Placeholder 4" descr="daemon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219200"/>
            <a:ext cx="7696200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601980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OPM Graph with Details on NEXRAD Data Fetcher Daemon Process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0668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“Mash-up” Results (3)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Content Placeholder 4" descr="user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219200"/>
            <a:ext cx="70104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1600" y="594360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OPM Graph with Details on User Interaction Process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0668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 “Mash-up” Results (4)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Content Placeholder 4" descr="polygon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838200"/>
            <a:ext cx="739140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1304" y="6096000"/>
            <a:ext cx="8912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OPM Graph with Details on Polygon Transformation Process for Polygon-based Virtual Rainfall Sensor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315200" y="9144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SWE2010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“Real-Time” Provenance </a:t>
            </a:r>
            <a:r>
              <a:rPr lang="en-US" dirty="0" err="1" smtClean="0"/>
              <a:t>Mashup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6" y="1143000"/>
            <a:ext cx="8954334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590800" y="6096000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hlinkClick r:id="rId3"/>
              </a:rPr>
              <a:t>http://sensorweb-demo.ncsa.uiuc.edu</a:t>
            </a:r>
            <a:endParaRPr lang="en-US" b="1" dirty="0" smtClean="0"/>
          </a:p>
          <a:p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Extended Virtual Sensor System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85800" y="1447800"/>
            <a:ext cx="8000882" cy="4267200"/>
            <a:chOff x="1608" y="8762"/>
            <a:chExt cx="8564" cy="3877"/>
          </a:xfrm>
        </p:grpSpPr>
        <p:cxnSp>
          <p:nvCxnSpPr>
            <p:cNvPr id="6" name="AutoShape 3"/>
            <p:cNvCxnSpPr>
              <a:cxnSpLocks noChangeShapeType="1"/>
            </p:cNvCxnSpPr>
            <p:nvPr/>
          </p:nvCxnSpPr>
          <p:spPr bwMode="auto">
            <a:xfrm flipV="1">
              <a:off x="1689" y="11758"/>
              <a:ext cx="5683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990" y="10482"/>
              <a:ext cx="3655" cy="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Virtual Sensor 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Data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 Streams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016" y="9648"/>
              <a:ext cx="3619" cy="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Virtual Sensor 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Information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 Streams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994" y="8762"/>
              <a:ext cx="3622" cy="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Virtual Sensor 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Knowledge </a:t>
              </a:r>
              <a:r>
                <a:rPr kumimoji="0" lang="en-US" altLang="zh-CN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Streams</a:t>
              </a:r>
              <a:endPara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711" y="11341"/>
              <a:ext cx="5732" cy="41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Streams:  01010101010101010101010101010101 ……..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11" name="AutoShape 8"/>
            <p:cNvCxnSpPr>
              <a:cxnSpLocks noChangeShapeType="1"/>
            </p:cNvCxnSpPr>
            <p:nvPr/>
          </p:nvCxnSpPr>
          <p:spPr bwMode="auto">
            <a:xfrm>
              <a:off x="1711" y="11341"/>
              <a:ext cx="5661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 rot="16200000">
              <a:off x="4443" y="11111"/>
              <a:ext cx="234" cy="225"/>
            </a:xfrm>
            <a:prstGeom prst="rightArrow">
              <a:avLst>
                <a:gd name="adj1" fmla="val 50000"/>
                <a:gd name="adj2" fmla="val 26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 rot="16200000">
              <a:off x="4443" y="9380"/>
              <a:ext cx="234" cy="225"/>
            </a:xfrm>
            <a:prstGeom prst="rightArrow">
              <a:avLst>
                <a:gd name="adj1" fmla="val 50000"/>
                <a:gd name="adj2" fmla="val 26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14" name="AutoShape 11"/>
            <p:cNvCxnSpPr>
              <a:cxnSpLocks noChangeShapeType="1"/>
            </p:cNvCxnSpPr>
            <p:nvPr/>
          </p:nvCxnSpPr>
          <p:spPr bwMode="auto">
            <a:xfrm flipH="1">
              <a:off x="2081" y="9881"/>
              <a:ext cx="884" cy="146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12"/>
            <p:cNvCxnSpPr>
              <a:cxnSpLocks noChangeShapeType="1"/>
            </p:cNvCxnSpPr>
            <p:nvPr/>
          </p:nvCxnSpPr>
          <p:spPr bwMode="auto">
            <a:xfrm flipH="1">
              <a:off x="2476" y="10629"/>
              <a:ext cx="493" cy="71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6" name="AutoShape 13"/>
            <p:cNvCxnSpPr>
              <a:cxnSpLocks noChangeShapeType="1"/>
            </p:cNvCxnSpPr>
            <p:nvPr/>
          </p:nvCxnSpPr>
          <p:spPr bwMode="auto">
            <a:xfrm flipH="1">
              <a:off x="1608" y="9021"/>
              <a:ext cx="1361" cy="23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 rot="16200000">
              <a:off x="7594" y="9093"/>
              <a:ext cx="234" cy="225"/>
            </a:xfrm>
            <a:prstGeom prst="rightArrow">
              <a:avLst>
                <a:gd name="adj1" fmla="val 50000"/>
                <a:gd name="adj2" fmla="val 26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cxnSp>
          <p:nvCxnSpPr>
            <p:cNvPr id="18" name="AutoShape 15"/>
            <p:cNvCxnSpPr>
              <a:cxnSpLocks noChangeShapeType="1"/>
            </p:cNvCxnSpPr>
            <p:nvPr/>
          </p:nvCxnSpPr>
          <p:spPr bwMode="auto">
            <a:xfrm flipH="1">
              <a:off x="7598" y="9495"/>
              <a:ext cx="328" cy="58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7926" y="8769"/>
              <a:ext cx="1740" cy="55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0" rIns="91440" bIns="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Model-based Transformation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7926" y="9527"/>
              <a:ext cx="2246" cy="89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Virtual Sensor/Sensor </a:t>
              </a:r>
            </a:p>
            <a:p>
              <a:pPr marL="0" marR="0" lvl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Stream publishing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3065" y="12122"/>
              <a:ext cx="3681" cy="51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Observational Sensor Networks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cxnSp>
          <p:nvCxnSpPr>
            <p:cNvPr id="22" name="AutoShape 19"/>
            <p:cNvCxnSpPr>
              <a:cxnSpLocks noChangeShapeType="1"/>
            </p:cNvCxnSpPr>
            <p:nvPr/>
          </p:nvCxnSpPr>
          <p:spPr bwMode="auto">
            <a:xfrm flipH="1" flipV="1">
              <a:off x="2716" y="11758"/>
              <a:ext cx="34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20"/>
            <p:cNvCxnSpPr>
              <a:cxnSpLocks noChangeShapeType="1"/>
            </p:cNvCxnSpPr>
            <p:nvPr/>
          </p:nvCxnSpPr>
          <p:spPr bwMode="auto">
            <a:xfrm>
              <a:off x="6855" y="9021"/>
              <a:ext cx="1" cy="345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24" name="AutoShape 21"/>
            <p:cNvCxnSpPr>
              <a:cxnSpLocks noChangeShapeType="1"/>
            </p:cNvCxnSpPr>
            <p:nvPr/>
          </p:nvCxnSpPr>
          <p:spPr bwMode="auto">
            <a:xfrm>
              <a:off x="7768" y="10385"/>
              <a:ext cx="1" cy="101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8034" y="10621"/>
              <a:ext cx="1975" cy="72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Provenance </a:t>
              </a:r>
              <a:r>
                <a:rPr kumimoji="0" lang="en-US" altLang="zh-CN" sz="2000" b="0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Mashup</a:t>
              </a:r>
              <a:r>
                <a:rPr kumimoji="0" lang="en-US" altLang="zh-CN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ea typeface="SimSun" pitchFamily="2" charset="-122"/>
                </a:rPr>
                <a:t> across Layers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26" name="AutoShape 23"/>
            <p:cNvSpPr>
              <a:spLocks noChangeArrowheads="1"/>
            </p:cNvSpPr>
            <p:nvPr/>
          </p:nvSpPr>
          <p:spPr bwMode="auto">
            <a:xfrm rot="16200000">
              <a:off x="4401" y="10252"/>
              <a:ext cx="234" cy="225"/>
            </a:xfrm>
            <a:prstGeom prst="rightArrow">
              <a:avLst>
                <a:gd name="adj1" fmla="val 50000"/>
                <a:gd name="adj2" fmla="val 26000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5334000" y="60198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Dagstuhl</a:t>
            </a:r>
            <a:r>
              <a:rPr lang="en-US" dirty="0" smtClean="0"/>
              <a:t> Seminar 2010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Active New Projects:</a:t>
            </a:r>
            <a:br>
              <a:rPr lang="en-US" dirty="0" smtClean="0"/>
            </a:br>
            <a:r>
              <a:rPr lang="en-US" dirty="0" smtClean="0"/>
              <a:t>Digital Urban Informatics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24400"/>
          </a:xfrm>
        </p:spPr>
        <p:txBody>
          <a:bodyPr/>
          <a:lstStyle/>
          <a:p>
            <a:r>
              <a:rPr lang="en-US" dirty="0" smtClean="0"/>
              <a:t>Funded by Microsoft Research: three objectives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5800" y="4343400"/>
            <a:ext cx="3962400" cy="1752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895600" y="1676400"/>
            <a:ext cx="4191000" cy="1828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7600" y="1905000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Virtual Sensors-based Geospatial Visual Analytics (including citizen sensing: tweeter feeds)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10200" y="3733800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3. Interoperability: Provenance </a:t>
            </a:r>
            <a:r>
              <a:rPr lang="en-US" b="1" dirty="0" err="1" smtClean="0"/>
              <a:t>Mashup</a:t>
            </a:r>
            <a:r>
              <a:rPr lang="en-US" b="1" dirty="0" smtClean="0"/>
              <a:t> in and outside of the Cloud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46482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2. Event-triggered On-demand Computation and Data Synchronization in the Cloud</a:t>
            </a:r>
            <a:endParaRPr lang="en-US" b="1" dirty="0"/>
          </a:p>
        </p:txBody>
      </p:sp>
      <p:sp>
        <p:nvSpPr>
          <p:cNvPr id="10" name="Down Arrow 9"/>
          <p:cNvSpPr/>
          <p:nvPr/>
        </p:nvSpPr>
        <p:spPr>
          <a:xfrm rot="1904738">
            <a:off x="2823363" y="3132645"/>
            <a:ext cx="228600" cy="1283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rved Left Arrow 10"/>
          <p:cNvSpPr/>
          <p:nvPr/>
        </p:nvSpPr>
        <p:spPr>
          <a:xfrm>
            <a:off x="4419600" y="3581400"/>
            <a:ext cx="883920" cy="1371600"/>
          </a:xfrm>
          <a:prstGeom prst="curvedLeftArrow">
            <a:avLst/>
          </a:prstGeom>
          <a:ln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2605242">
            <a:off x="3031350" y="3238771"/>
            <a:ext cx="228600" cy="1211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Urban Informatics (2)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grpSp>
        <p:nvGrpSpPr>
          <p:cNvPr id="3" name="Group 24"/>
          <p:cNvGrpSpPr/>
          <p:nvPr/>
        </p:nvGrpSpPr>
        <p:grpSpPr>
          <a:xfrm>
            <a:off x="609600" y="914400"/>
            <a:ext cx="7010400" cy="5010329"/>
            <a:chOff x="609600" y="914400"/>
            <a:chExt cx="7010400" cy="5010329"/>
          </a:xfrm>
        </p:grpSpPr>
        <p:sp>
          <p:nvSpPr>
            <p:cNvPr id="26" name="TextBox 25"/>
            <p:cNvSpPr txBox="1"/>
            <p:nvPr/>
          </p:nvSpPr>
          <p:spPr>
            <a:xfrm>
              <a:off x="1676400" y="1447800"/>
              <a:ext cx="2590800" cy="5232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Provenance Record Table</a:t>
              </a:r>
            </a:p>
            <a:p>
              <a:r>
                <a:rPr lang="en-US" sz="1400" i="1" dirty="0" smtClean="0"/>
                <a:t>|</a:t>
              </a:r>
              <a:r>
                <a:rPr lang="en-US" sz="1400" i="1" dirty="0" err="1" smtClean="0"/>
                <a:t>Subject|Predicates|Object</a:t>
              </a:r>
              <a:r>
                <a:rPr lang="en-US" sz="1400" i="1" dirty="0" smtClean="0"/>
                <a:t>|</a:t>
              </a:r>
              <a:endParaRPr lang="en-US" sz="14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76400" y="2057400"/>
              <a:ext cx="2590800" cy="80021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Shared Job Queue</a:t>
              </a:r>
            </a:p>
            <a:p>
              <a:r>
                <a:rPr lang="en-US" sz="1400" dirty="0"/>
                <a:t>(</a:t>
              </a:r>
              <a:r>
                <a:rPr lang="en-US" sz="1400" i="1" dirty="0" smtClean="0"/>
                <a:t>model run, file synchronization/transfer etc.)</a:t>
              </a:r>
              <a:endParaRPr lang="en-US" sz="1400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76400" y="2895600"/>
              <a:ext cx="2590800" cy="5847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Blob Storage </a:t>
              </a:r>
              <a:r>
                <a:rPr lang="en-US" sz="1400" dirty="0" smtClean="0"/>
                <a:t>(</a:t>
              </a:r>
              <a:r>
                <a:rPr lang="en-US" sz="1400" i="1" dirty="0" smtClean="0"/>
                <a:t>input, output, model</a:t>
              </a:r>
              <a:r>
                <a:rPr lang="en-US" sz="1400" dirty="0" smtClean="0"/>
                <a:t>)</a:t>
              </a:r>
              <a:endParaRPr lang="en-US" sz="1400" dirty="0"/>
            </a:p>
          </p:txBody>
        </p:sp>
        <p:sp>
          <p:nvSpPr>
            <p:cNvPr id="29" name="Cloud Callout 28"/>
            <p:cNvSpPr/>
            <p:nvPr/>
          </p:nvSpPr>
          <p:spPr>
            <a:xfrm>
              <a:off x="685800" y="914400"/>
              <a:ext cx="6934200" cy="3276600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600" y="4724400"/>
              <a:ext cx="381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Scientific Workflow (e.g., Trident),</a:t>
              </a:r>
            </a:p>
            <a:p>
              <a:r>
                <a:rPr lang="en-US" i="1" dirty="0" smtClean="0"/>
                <a:t>GUI-based Pre-Processing Software (e.g.: Visual </a:t>
              </a:r>
              <a:r>
                <a:rPr lang="en-US" i="1" dirty="0" err="1" smtClean="0"/>
                <a:t>Modflow</a:t>
              </a:r>
              <a:r>
                <a:rPr lang="en-US" i="1" dirty="0" smtClean="0"/>
                <a:t>)</a:t>
              </a:r>
            </a:p>
            <a:p>
              <a:r>
                <a:rPr lang="en-US" b="1" dirty="0" smtClean="0"/>
                <a:t>Desktop or Servers or Mobile</a:t>
              </a:r>
              <a:endParaRPr lang="en-US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48200" y="1676400"/>
              <a:ext cx="2209800" cy="92333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Worker Role</a:t>
              </a:r>
            </a:p>
            <a:p>
              <a:r>
                <a:rPr lang="en-US" dirty="0" smtClean="0"/>
                <a:t>(message content-based instantiation)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53000" y="2590800"/>
              <a:ext cx="1437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1…N Workers</a:t>
              </a:r>
              <a:endParaRPr lang="en-US" dirty="0"/>
            </a:p>
          </p:txBody>
        </p:sp>
        <p:cxnSp>
          <p:nvCxnSpPr>
            <p:cNvPr id="33" name="Straight Arrow Connector 32"/>
            <p:cNvCxnSpPr>
              <a:stCxn id="27" idx="3"/>
              <a:endCxn id="31" idx="1"/>
            </p:cNvCxnSpPr>
            <p:nvPr/>
          </p:nvCxnSpPr>
          <p:spPr>
            <a:xfrm flipV="1">
              <a:off x="4267200" y="2138065"/>
              <a:ext cx="381000" cy="319445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1" idx="1"/>
              <a:endCxn id="26" idx="3"/>
            </p:cNvCxnSpPr>
            <p:nvPr/>
          </p:nvCxnSpPr>
          <p:spPr>
            <a:xfrm rot="10800000">
              <a:off x="4267200" y="1709411"/>
              <a:ext cx="381000" cy="4286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8" idx="3"/>
            </p:cNvCxnSpPr>
            <p:nvPr/>
          </p:nvCxnSpPr>
          <p:spPr>
            <a:xfrm flipV="1">
              <a:off x="4267200" y="2514600"/>
              <a:ext cx="304800" cy="67338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800600"/>
              <a:ext cx="2343150" cy="714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Left-Right Arrow 36"/>
            <p:cNvSpPr/>
            <p:nvPr/>
          </p:nvSpPr>
          <p:spPr>
            <a:xfrm>
              <a:off x="4038600" y="5105400"/>
              <a:ext cx="914400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Left-Right Arrow 37"/>
            <p:cNvSpPr/>
            <p:nvPr/>
          </p:nvSpPr>
          <p:spPr>
            <a:xfrm rot="4257046">
              <a:off x="4727904" y="3879062"/>
              <a:ext cx="2058108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4400" y="2209800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Web Role</a:t>
              </a:r>
              <a:endParaRPr lang="en-US" dirty="0"/>
            </a:p>
          </p:txBody>
        </p:sp>
        <p:cxnSp>
          <p:nvCxnSpPr>
            <p:cNvPr id="40" name="Straight Arrow Connector 39"/>
            <p:cNvCxnSpPr>
              <a:stCxn id="39" idx="0"/>
              <a:endCxn id="26" idx="1"/>
            </p:cNvCxnSpPr>
            <p:nvPr/>
          </p:nvCxnSpPr>
          <p:spPr>
            <a:xfrm rot="5400000" flipH="1" flipV="1">
              <a:off x="1235705" y="1769105"/>
              <a:ext cx="500390" cy="3810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39" idx="3"/>
            </p:cNvCxnSpPr>
            <p:nvPr/>
          </p:nvCxnSpPr>
          <p:spPr>
            <a:xfrm>
              <a:off x="1447800" y="2514600"/>
              <a:ext cx="228600" cy="18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endCxn id="28" idx="1"/>
            </p:cNvCxnSpPr>
            <p:nvPr/>
          </p:nvCxnSpPr>
          <p:spPr>
            <a:xfrm rot="16200000" flipH="1">
              <a:off x="1301606" y="2813194"/>
              <a:ext cx="444788" cy="304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Left-Right Arrow 42"/>
            <p:cNvSpPr/>
            <p:nvPr/>
          </p:nvSpPr>
          <p:spPr>
            <a:xfrm rot="17678152">
              <a:off x="1170179" y="4174808"/>
              <a:ext cx="1047123" cy="22860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5800" y="1219200"/>
              <a:ext cx="1681162" cy="367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5" name="TextBox 44"/>
          <p:cNvSpPr txBox="1"/>
          <p:nvPr/>
        </p:nvSpPr>
        <p:spPr>
          <a:xfrm>
            <a:off x="533400" y="59436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Event-triggered Computation and Data Synchronization in the Cloud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53200" y="3352800"/>
            <a:ext cx="26981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  <a:r>
              <a:rPr lang="en-US" sz="1400" dirty="0" smtClean="0"/>
              <a:t>Multi-threaded Parallelization</a:t>
            </a:r>
          </a:p>
          <a:p>
            <a:r>
              <a:rPr lang="en-US" sz="1400" dirty="0" smtClean="0"/>
              <a:t>On multi-core Nodes</a:t>
            </a:r>
          </a:p>
          <a:p>
            <a:r>
              <a:rPr lang="en-US" sz="1400" dirty="0" smtClean="0"/>
              <a:t>*Multi-node Parallelization</a:t>
            </a:r>
          </a:p>
          <a:p>
            <a:r>
              <a:rPr lang="en-US" sz="1400" dirty="0" smtClean="0"/>
              <a:t>*Use Case: groundwater</a:t>
            </a:r>
          </a:p>
          <a:p>
            <a:r>
              <a:rPr lang="en-US" sz="1400" dirty="0" smtClean="0"/>
              <a:t>Sustainability study in Arizona</a:t>
            </a:r>
          </a:p>
          <a:p>
            <a:r>
              <a:rPr lang="en-US" sz="1400" dirty="0" smtClean="0"/>
              <a:t>: large ensemble runs</a:t>
            </a:r>
          </a:p>
          <a:p>
            <a:r>
              <a:rPr lang="en-US" sz="1400" dirty="0" smtClean="0"/>
              <a:t>:</a:t>
            </a:r>
            <a:r>
              <a:rPr lang="en-US" sz="1400" dirty="0" err="1" smtClean="0"/>
              <a:t>ModflowOnAzure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Urban Informatics (3)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1375220"/>
            <a:ext cx="4953000" cy="4992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1655" y="3061680"/>
            <a:ext cx="26289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484815" y="2749065"/>
            <a:ext cx="2667000" cy="307777"/>
          </a:xfrm>
          <a:prstGeom prst="rect">
            <a:avLst/>
          </a:prstGeom>
          <a:solidFill>
            <a:schemeClr val="bg1"/>
          </a:solidFill>
          <a:ln w="31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Citizen-sensing data</a:t>
            </a:r>
            <a:endParaRPr lang="en-US" sz="1400" b="1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4815" y="860670"/>
            <a:ext cx="265918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84814" y="2025165"/>
            <a:ext cx="265918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85790" y="647700"/>
            <a:ext cx="275004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484815" y="338010"/>
            <a:ext cx="2667000" cy="307777"/>
          </a:xfrm>
          <a:prstGeom prst="rect">
            <a:avLst/>
          </a:prstGeom>
          <a:solidFill>
            <a:schemeClr val="bg1"/>
          </a:solidFill>
          <a:ln w="31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Simulated data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77000" y="1718363"/>
            <a:ext cx="2667000" cy="307777"/>
          </a:xfrm>
          <a:prstGeom prst="rect">
            <a:avLst/>
          </a:prstGeom>
          <a:solidFill>
            <a:schemeClr val="bg1"/>
          </a:solidFill>
          <a:ln w="31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Measured data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990600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Citizen Sensing in Urban flooding: South Florida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Pictures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7" name="Picture 6" descr="CIVision421stCenturyDiscover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219200"/>
            <a:ext cx="2689222" cy="3581400"/>
          </a:xfrm>
          <a:prstGeom prst="rect">
            <a:avLst/>
          </a:prstGeom>
        </p:spPr>
      </p:pic>
      <p:pic>
        <p:nvPicPr>
          <p:cNvPr id="9" name="Picture 8" descr="TheFourthParadig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2800" y="1143000"/>
            <a:ext cx="2590800" cy="36905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0" y="49530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1000" y="502920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5333762"/>
            <a:ext cx="365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cyberinfrastructure: computing systems, data, information resources, networking, digitally enabled-sensors, instruments, virtual organizations, and observatories, along with an interoperable</a:t>
            </a:r>
            <a:br>
              <a:rPr lang="en-US" sz="1200" dirty="0" smtClean="0"/>
            </a:br>
            <a:r>
              <a:rPr lang="en-US" sz="1200" dirty="0" smtClean="0"/>
              <a:t>suite of software services and tools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3886200" y="5410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Data intensive</a:t>
            </a:r>
          </a:p>
          <a:p>
            <a:r>
              <a:rPr lang="en-US" sz="1200" dirty="0" smtClean="0"/>
              <a:t>computing</a:t>
            </a:r>
            <a:endParaRPr lang="en-US" sz="1200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143000"/>
            <a:ext cx="2895600" cy="369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7010400" y="5029200"/>
            <a:ext cx="6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53200" y="5385137"/>
            <a:ext cx="2209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Cyber Science and Engineering: computational and data-based</a:t>
            </a:r>
          </a:p>
          <a:p>
            <a:r>
              <a:rPr lang="en-US" sz="1200" dirty="0" smtClean="0"/>
              <a:t>science and engineering enabled by CI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4724400"/>
          </a:xfrm>
        </p:spPr>
        <p:txBody>
          <a:bodyPr/>
          <a:lstStyle/>
          <a:p>
            <a:r>
              <a:rPr lang="en-US" sz="2000" dirty="0" smtClean="0"/>
              <a:t>An Example Implementation of Virtual Environmental Observatories has been presented</a:t>
            </a:r>
          </a:p>
          <a:p>
            <a:pPr lvl="1"/>
            <a:r>
              <a:rPr lang="en-US" sz="1600" dirty="0" smtClean="0"/>
              <a:t>User-generated point and polygon-based virtual sensors are currently supported for radar-based virtual rainfall sensors</a:t>
            </a:r>
          </a:p>
          <a:p>
            <a:pPr lvl="1"/>
            <a:r>
              <a:rPr lang="en-US" sz="1600" dirty="0" smtClean="0"/>
              <a:t>OPM-based Provenance mashup across all system layers for a Virtual Sensor system has been implemented</a:t>
            </a:r>
          </a:p>
          <a:p>
            <a:pPr lvl="2"/>
            <a:r>
              <a:rPr lang="en-US" sz="1600" dirty="0" smtClean="0"/>
              <a:t>Provenance of heterogeneous processes (workflows, Java daemons and user interface interactions) has be integrated: one of the first kind</a:t>
            </a:r>
          </a:p>
          <a:p>
            <a:pPr lvl="2"/>
            <a:r>
              <a:rPr lang="en-US" sz="1600" dirty="0" smtClean="0"/>
              <a:t>Provenance-aware Virtual Sensors are published on the web on-the-fly</a:t>
            </a:r>
          </a:p>
          <a:p>
            <a:pPr lvl="3"/>
            <a:r>
              <a:rPr lang="en-US" sz="1300" dirty="0" smtClean="0"/>
              <a:t>Useful for validation and verification of the virtual sensor streams</a:t>
            </a:r>
          </a:p>
          <a:p>
            <a:r>
              <a:rPr lang="en-US" sz="2000" dirty="0" smtClean="0"/>
              <a:t>Ongoing and Future Work</a:t>
            </a:r>
          </a:p>
          <a:p>
            <a:pPr lvl="1"/>
            <a:r>
              <a:rPr lang="en-US" sz="1600" dirty="0" smtClean="0"/>
              <a:t>Microsoft Research-funded “Digital Urban Informatics” framework harmonizes both data-driven and physics model-based Cyber Science and engineering</a:t>
            </a:r>
          </a:p>
          <a:p>
            <a:pPr lvl="2"/>
            <a:r>
              <a:rPr lang="en-US" sz="1600" dirty="0" smtClean="0"/>
              <a:t>Provenance mashup across  a hybrid Cyberinfrastructure platform consisting of local systems (private cloud, local supercomputers) and public Cloud computing platforms (such as Microsoft Azure)</a:t>
            </a:r>
          </a:p>
          <a:p>
            <a:pPr lvl="2"/>
            <a:r>
              <a:rPr lang="en-US" sz="1600" dirty="0" smtClean="0"/>
              <a:t>Integrating citizen sensing and multiple models-based Virtual sensors for decision support</a:t>
            </a:r>
          </a:p>
          <a:p>
            <a:pPr lvl="2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400" dirty="0" smtClean="0"/>
          </a:p>
          <a:p>
            <a:pPr lvl="2"/>
            <a:endParaRPr lang="en-US" sz="1400" dirty="0" smtClean="0"/>
          </a:p>
          <a:p>
            <a:pPr lvl="2"/>
            <a:endParaRPr lang="en-US" sz="1800" dirty="0" smtClean="0"/>
          </a:p>
          <a:p>
            <a:pPr lvl="1"/>
            <a:endParaRPr lang="en-US" sz="1800" dirty="0" smtClean="0"/>
          </a:p>
          <a:p>
            <a:endParaRPr lang="en-US" sz="1800" dirty="0" smtClean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Imaginations unbound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Acknowledgments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7200" y="13716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R&amp;D Team and Collaborators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NCSA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: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Yong Liu,</a:t>
            </a:r>
            <a:r>
              <a:rPr lang="en-US" sz="2000" kern="0" dirty="0" smtClean="0">
                <a:latin typeface="+mn-lt"/>
              </a:rPr>
              <a:t> Joe </a:t>
            </a:r>
            <a:r>
              <a:rPr lang="en-US" sz="2000" kern="0" dirty="0" err="1" smtClean="0">
                <a:latin typeface="+mn-lt"/>
              </a:rPr>
              <a:t>Futrelle</a:t>
            </a:r>
            <a:r>
              <a:rPr lang="en-US" sz="2000" kern="0" dirty="0" smtClean="0">
                <a:latin typeface="+mn-lt"/>
              </a:rPr>
              <a:t>, </a:t>
            </a:r>
            <a:r>
              <a:rPr lang="en-US" sz="2000" kern="0" dirty="0" smtClean="0"/>
              <a:t>Sam Cornwell, Ron </a:t>
            </a:r>
            <a:r>
              <a:rPr lang="en-US" sz="2000" kern="0" dirty="0" err="1" smtClean="0"/>
              <a:t>Searl</a:t>
            </a:r>
            <a:r>
              <a:rPr lang="en-US" sz="2000" kern="0" dirty="0" smtClean="0"/>
              <a:t>,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Luigi Marini, Rob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Kooper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, Terry McLaren</a:t>
            </a:r>
            <a:endParaRPr lang="en-US" sz="2000" kern="0" dirty="0" smtClean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kern="0" dirty="0" smtClean="0">
                <a:latin typeface="+mn-lt"/>
              </a:rPr>
              <a:t>Department of Civil and Environmental Engineering</a:t>
            </a:r>
            <a:r>
              <a:rPr lang="en-US" sz="2000" kern="0" dirty="0" smtClean="0">
                <a:latin typeface="+mn-lt"/>
              </a:rPr>
              <a:t>: </a:t>
            </a:r>
            <a:r>
              <a:rPr lang="en-US" sz="2000" kern="0" dirty="0" smtClean="0"/>
              <a:t>Barbara </a:t>
            </a:r>
            <a:r>
              <a:rPr lang="en-US" sz="2000" kern="0" dirty="0" err="1" smtClean="0"/>
              <a:t>Minsker</a:t>
            </a:r>
            <a:endParaRPr lang="en-US" sz="2000" kern="0" dirty="0" smtClean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kern="0" dirty="0" smtClean="0"/>
              <a:t>Department of Computer Science</a:t>
            </a:r>
            <a:r>
              <a:rPr lang="en-US" sz="2000" kern="0" dirty="0" smtClean="0"/>
              <a:t>: </a:t>
            </a:r>
            <a:r>
              <a:rPr lang="en-US" sz="2000" kern="0" dirty="0" err="1" smtClean="0"/>
              <a:t>Tarek</a:t>
            </a:r>
            <a:r>
              <a:rPr lang="en-US" sz="2000" kern="0" dirty="0" smtClean="0"/>
              <a:t> </a:t>
            </a:r>
            <a:r>
              <a:rPr lang="en-US" sz="2000" kern="0" dirty="0" err="1" smtClean="0"/>
              <a:t>Abdelzaher</a:t>
            </a:r>
            <a:endParaRPr lang="en-US" sz="2000" kern="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kern="0" dirty="0" smtClean="0"/>
              <a:t>Department of Geography</a:t>
            </a:r>
            <a:r>
              <a:rPr lang="en-US" sz="2000" kern="0" dirty="0" smtClean="0"/>
              <a:t>: </a:t>
            </a:r>
            <a:r>
              <a:rPr lang="en-US" sz="2000" dirty="0" err="1" smtClean="0"/>
              <a:t>Murugesu</a:t>
            </a:r>
            <a:r>
              <a:rPr lang="en-US" sz="2000" dirty="0" smtClean="0"/>
              <a:t> </a:t>
            </a:r>
            <a:r>
              <a:rPr lang="en-US" sz="2000" dirty="0" err="1" smtClean="0"/>
              <a:t>Sivapalan</a:t>
            </a:r>
            <a:endParaRPr lang="en-US" sz="2000" kern="0" dirty="0" smtClean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USGS Illinois Water Science Center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: David Fazio, </a:t>
            </a:r>
            <a:r>
              <a:rPr lang="en-US" sz="2000" dirty="0" smtClean="0"/>
              <a:t>Tom Over, Audrey Ishii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dirty="0" smtClean="0"/>
              <a:t>Computational Center for Nanotechnology Innovations, Rensselaer Polytechnic Institute</a:t>
            </a:r>
            <a:r>
              <a:rPr lang="en-US" sz="2000" dirty="0" smtClean="0"/>
              <a:t>: James Myers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dirty="0" smtClean="0"/>
              <a:t>Amazon: </a:t>
            </a:r>
            <a:r>
              <a:rPr lang="en-US" sz="2000" dirty="0" smtClean="0"/>
              <a:t>Alejandro Rodriguez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en-US" sz="2000" b="1" kern="0" dirty="0" smtClean="0">
                <a:latin typeface="+mn-lt"/>
              </a:rPr>
              <a:t>Microsoft </a:t>
            </a:r>
            <a:r>
              <a:rPr lang="en-US" sz="2000" b="1" kern="0" dirty="0" smtClean="0">
                <a:latin typeface="+mn-lt"/>
              </a:rPr>
              <a:t>Research</a:t>
            </a:r>
            <a:r>
              <a:rPr lang="en-US" sz="2000" kern="0" dirty="0" smtClean="0">
                <a:latin typeface="+mn-lt"/>
              </a:rPr>
              <a:t>: Yan </a:t>
            </a:r>
            <a:r>
              <a:rPr lang="en-US" sz="2000" kern="0" dirty="0" err="1" smtClean="0">
                <a:latin typeface="+mn-lt"/>
              </a:rPr>
              <a:t>Xu</a:t>
            </a:r>
            <a:r>
              <a:rPr lang="en-US" sz="2000" kern="0" dirty="0" smtClean="0">
                <a:latin typeface="+mn-lt"/>
              </a:rPr>
              <a:t>, Dean </a:t>
            </a:r>
            <a:r>
              <a:rPr lang="en-US" sz="2000" kern="0" dirty="0" err="1" smtClean="0">
                <a:latin typeface="+mn-lt"/>
              </a:rPr>
              <a:t>Guo</a:t>
            </a:r>
            <a:r>
              <a:rPr lang="en-US" sz="2000" kern="0" dirty="0" smtClean="0">
                <a:latin typeface="+mn-lt"/>
              </a:rPr>
              <a:t>, </a:t>
            </a:r>
            <a:r>
              <a:rPr lang="en-US" sz="2000" kern="0" dirty="0" err="1" smtClean="0">
                <a:latin typeface="+mn-lt"/>
              </a:rPr>
              <a:t>Arjmand</a:t>
            </a:r>
            <a:r>
              <a:rPr lang="en-US" sz="2000" kern="0" dirty="0" smtClean="0">
                <a:latin typeface="+mn-lt"/>
              </a:rPr>
              <a:t> Samuel, </a:t>
            </a:r>
            <a:r>
              <a:rPr lang="en-US" sz="2000" kern="0" dirty="0" err="1" smtClean="0">
                <a:latin typeface="+mn-lt"/>
              </a:rPr>
              <a:t>Wenming</a:t>
            </a:r>
            <a:r>
              <a:rPr lang="en-US" sz="2000" kern="0" dirty="0" smtClean="0">
                <a:latin typeface="+mn-lt"/>
              </a:rPr>
              <a:t> Ye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Funding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hangingPunct="1">
              <a:lnSpc>
                <a:spcPct val="90000"/>
              </a:lnSpc>
              <a:defRPr/>
            </a:pPr>
            <a:r>
              <a:rPr lang="en-US" b="1" dirty="0" smtClean="0"/>
              <a:t>Funding Support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NCSA/Office of Naval Research TRECC Digital Synthesis Framework for Virtual Observatory Project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Illinois IACAT (Institute of Advanced Computing Applications and Technology) Project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AESIS (Adaptive Environmental Sensing and Information Systems) Initiative at NCSA/UIUC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NSF WATERS Network Project Planning Office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smtClean="0"/>
              <a:t>Microsoft Research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References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4953000"/>
          </a:xfrm>
        </p:spPr>
        <p:txBody>
          <a:bodyPr/>
          <a:lstStyle/>
          <a:p>
            <a:r>
              <a:rPr lang="en-US" sz="1400" dirty="0" smtClean="0"/>
              <a:t>Liu, Yong, A. </a:t>
            </a:r>
            <a:r>
              <a:rPr lang="en-US" sz="1400" dirty="0" err="1" smtClean="0"/>
              <a:t>Rodrigues</a:t>
            </a:r>
            <a:r>
              <a:rPr lang="en-US" sz="1400" dirty="0" smtClean="0"/>
              <a:t>, R. </a:t>
            </a:r>
            <a:r>
              <a:rPr lang="en-US" sz="1400" dirty="0" err="1" smtClean="0"/>
              <a:t>Kooper</a:t>
            </a:r>
            <a:r>
              <a:rPr lang="en-US" sz="1400" dirty="0" smtClean="0"/>
              <a:t>, J. Myers, (2010). </a:t>
            </a:r>
            <a:r>
              <a:rPr lang="en-US" altLang="ko-KR" sz="1400" b="1" dirty="0" smtClean="0">
                <a:ea typeface="굴림" pitchFamily="34" charset="-127"/>
              </a:rPr>
              <a:t>A Provenance-Aware Virtual Sensor System using the Open Provenance Model</a:t>
            </a:r>
            <a:r>
              <a:rPr lang="en-US" sz="1400" dirty="0" smtClean="0"/>
              <a:t>, Sensor Web Enablement workshop 2010, The 2010 International Symposium on Collaborative Technologies and Systems , May 17-21, 2010, Chicago, IL</a:t>
            </a:r>
          </a:p>
          <a:p>
            <a:r>
              <a:rPr lang="en-US" sz="1400" dirty="0" err="1" smtClean="0"/>
              <a:t>D.Hill</a:t>
            </a:r>
            <a:r>
              <a:rPr lang="en-US" sz="1400" dirty="0" smtClean="0"/>
              <a:t>, Liu, Yong et al. (2010), </a:t>
            </a:r>
            <a:r>
              <a:rPr lang="en-US" sz="1400" b="1" dirty="0" smtClean="0"/>
              <a:t>Using a Virtual Sensor System to Customize Environmental Data Products</a:t>
            </a:r>
            <a:r>
              <a:rPr lang="en-US" sz="1400" dirty="0" smtClean="0"/>
              <a:t>, Environmental Software and Modeling, Submitted</a:t>
            </a:r>
          </a:p>
          <a:p>
            <a:r>
              <a:rPr lang="en-US" sz="1400" dirty="0" err="1" smtClean="0"/>
              <a:t>Liu,Yong</a:t>
            </a:r>
            <a:r>
              <a:rPr lang="en-US" sz="1400" dirty="0" smtClean="0"/>
              <a:t>, D. Hill, L. Marini, R. </a:t>
            </a:r>
            <a:r>
              <a:rPr lang="en-US" sz="1400" dirty="0" err="1" smtClean="0"/>
              <a:t>Kooper</a:t>
            </a:r>
            <a:r>
              <a:rPr lang="en-US" sz="1400" dirty="0" smtClean="0"/>
              <a:t>, A. Rodriguez, J. Myers (2009)."</a:t>
            </a:r>
            <a:r>
              <a:rPr lang="en-US" sz="1400" b="1" dirty="0" smtClean="0"/>
              <a:t>Web 2.0 Geospatial Visual Analytics for Improved Urban Flooding Situational Awareness and Assessment</a:t>
            </a:r>
            <a:r>
              <a:rPr lang="en-US" sz="1400" dirty="0" smtClean="0"/>
              <a:t>", ACM GIS '09 , November 4-6, 2009. Seattle, WA, USA </a:t>
            </a:r>
          </a:p>
          <a:p>
            <a:r>
              <a:rPr lang="en-US" sz="1400" dirty="0" smtClean="0"/>
              <a:t>Alejandro Rodriguez, Robert E. McGrath, Yong Liu and James D. Myers, </a:t>
            </a:r>
            <a:r>
              <a:rPr lang="en-US" sz="1400" b="1" dirty="0" smtClean="0"/>
              <a:t>"Semantic Management of Streaming Data"</a:t>
            </a:r>
            <a:r>
              <a:rPr lang="en-US" sz="1400" dirty="0" smtClean="0"/>
              <a:t>, 2nd International Workshop on Semantic Sensor Networks at the International Semantic Web Conference, Washington, DC, October 25-29, 2009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dirty="0" smtClean="0"/>
              <a:t>Liu, Yong, X. Wu, D. Hill, A. </a:t>
            </a:r>
            <a:r>
              <a:rPr lang="en-US" sz="1400" dirty="0" err="1" smtClean="0"/>
              <a:t>Rodrigues</a:t>
            </a:r>
            <a:r>
              <a:rPr lang="en-US" sz="1400" dirty="0" smtClean="0"/>
              <a:t>, L. Marini, R. </a:t>
            </a:r>
            <a:r>
              <a:rPr lang="en-US" sz="1400" dirty="0" err="1" smtClean="0"/>
              <a:t>Kooper</a:t>
            </a:r>
            <a:r>
              <a:rPr lang="en-US" sz="1400" dirty="0" smtClean="0"/>
              <a:t>, J. Myers, B. </a:t>
            </a:r>
            <a:r>
              <a:rPr lang="en-US" sz="1400" dirty="0" err="1" smtClean="0"/>
              <a:t>Minsker</a:t>
            </a:r>
            <a:r>
              <a:rPr lang="en-US" sz="1400" dirty="0" smtClean="0"/>
              <a:t> (2009). </a:t>
            </a:r>
            <a:r>
              <a:rPr lang="en-US" altLang="ko-KR" sz="1400" b="1" dirty="0" smtClean="0">
                <a:ea typeface="굴림" pitchFamily="34" charset="-127"/>
              </a:rPr>
              <a:t>A New Framework for On-Demand Virtualization, Repurposing and Fusion of Heterogeneous Sensors</a:t>
            </a:r>
            <a:r>
              <a:rPr lang="en-US" altLang="ko-KR" sz="1400" dirty="0" smtClean="0">
                <a:ea typeface="굴림" pitchFamily="34" charset="-127"/>
              </a:rPr>
              <a:t> </a:t>
            </a:r>
            <a:r>
              <a:rPr lang="en-US" sz="1400" dirty="0" smtClean="0"/>
              <a:t>, Sensor Web Enablement workshop 2009, The 2009 International Symposium on Collaborative Technologies and Systems , May 18-22, 2009, Baltimore, MD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dirty="0" err="1" smtClean="0"/>
              <a:t>Liu,Yong</a:t>
            </a:r>
            <a:r>
              <a:rPr lang="en-US" sz="1400" dirty="0" smtClean="0"/>
              <a:t>, D. J. Hill, A. Rodriguez, L. Marini, R. </a:t>
            </a:r>
            <a:r>
              <a:rPr lang="en-US" sz="1400" dirty="0" err="1" smtClean="0"/>
              <a:t>Kooper</a:t>
            </a:r>
            <a:r>
              <a:rPr lang="en-US" sz="1400" dirty="0" smtClean="0"/>
              <a:t>, J. </a:t>
            </a:r>
            <a:r>
              <a:rPr lang="en-US" sz="1400" dirty="0" err="1" smtClean="0"/>
              <a:t>Futrelle</a:t>
            </a:r>
            <a:r>
              <a:rPr lang="en-US" sz="1400" dirty="0" smtClean="0"/>
              <a:t>, B. </a:t>
            </a:r>
            <a:r>
              <a:rPr lang="en-US" sz="1400" dirty="0" err="1" smtClean="0"/>
              <a:t>Minsker</a:t>
            </a:r>
            <a:r>
              <a:rPr lang="en-US" sz="1400" dirty="0" smtClean="0"/>
              <a:t>, J. D. Myers (2008), </a:t>
            </a:r>
            <a:r>
              <a:rPr lang="en-US" sz="1400" b="1" dirty="0" smtClean="0"/>
              <a:t>Near-Real-Time Precipitation Virtual Sensor based on NEXRAD Data</a:t>
            </a:r>
            <a:r>
              <a:rPr lang="en-US" sz="1400" dirty="0" smtClean="0"/>
              <a:t>, ACM GIS 08, November 5-7, 2008, Irvine, CA, USA. </a:t>
            </a:r>
          </a:p>
          <a:p>
            <a:pPr eaLnBrk="1" hangingPunct="1">
              <a:lnSpc>
                <a:spcPct val="80000"/>
              </a:lnSpc>
            </a:pPr>
            <a:r>
              <a:rPr lang="en-US" sz="1400" dirty="0" err="1" smtClean="0"/>
              <a:t>Liu,Yong</a:t>
            </a:r>
            <a:r>
              <a:rPr lang="en-US" sz="1400" dirty="0" smtClean="0"/>
              <a:t>, D. J. Hill, T. </a:t>
            </a:r>
            <a:r>
              <a:rPr lang="en-US" sz="1400" dirty="0" err="1" smtClean="0"/>
              <a:t>Abdelzaher</a:t>
            </a:r>
            <a:r>
              <a:rPr lang="en-US" sz="1400" dirty="0" smtClean="0"/>
              <a:t> , J. </a:t>
            </a:r>
            <a:r>
              <a:rPr lang="en-US" sz="1400" dirty="0" err="1" smtClean="0"/>
              <a:t>Heo</a:t>
            </a:r>
            <a:r>
              <a:rPr lang="en-US" sz="1400" dirty="0" smtClean="0"/>
              <a:t>, J. </a:t>
            </a:r>
            <a:r>
              <a:rPr lang="en-US" sz="1400" dirty="0" err="1" smtClean="0"/>
              <a:t>Choi</a:t>
            </a:r>
            <a:r>
              <a:rPr lang="en-US" sz="1400" dirty="0" smtClean="0"/>
              <a:t>, B. </a:t>
            </a:r>
            <a:r>
              <a:rPr lang="en-US" sz="1400" dirty="0" err="1" smtClean="0"/>
              <a:t>Minsker</a:t>
            </a:r>
            <a:r>
              <a:rPr lang="en-US" sz="1400" dirty="0" smtClean="0"/>
              <a:t>, D. Fazio (2008), </a:t>
            </a:r>
            <a:r>
              <a:rPr lang="en-US" sz="1400" b="1" dirty="0" smtClean="0"/>
              <a:t>Virtual Sensor-Powered Spatiotemporal Aggregation and Transformation: A Case Study Analyzing Near-Real-Time NEXRAD and Precipitation Gage Data in a Digital Watershed</a:t>
            </a:r>
            <a:r>
              <a:rPr lang="en-US" sz="1400" dirty="0" smtClean="0"/>
              <a:t>, In Proceedings of the Environmental Information Management Conference 2008, September 10 - 11, 2008, University of New Mexico, Albuquerque, NM. </a:t>
            </a:r>
            <a:endParaRPr lang="en-US" sz="1400" u="sng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400" b="1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14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28600" y="5934670"/>
            <a:ext cx="9067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more Information: visit </a:t>
            </a:r>
            <a:r>
              <a:rPr lang="en-US" sz="2400" dirty="0" smtClean="0">
                <a:hlinkClick r:id="rId2"/>
              </a:rPr>
              <a:t>http://www.ncsa.illinois.edu/~yongliu/</a:t>
            </a:r>
            <a:endParaRPr lang="en-US" sz="2400" dirty="0" smtClean="0"/>
          </a:p>
          <a:p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 Environmental Application and Decision Support System		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181600"/>
          </a:xfrm>
        </p:spPr>
        <p:txBody>
          <a:bodyPr/>
          <a:lstStyle/>
          <a:p>
            <a:r>
              <a:rPr lang="en-US" dirty="0" smtClean="0"/>
              <a:t>Heterogeneous sensor sources</a:t>
            </a:r>
          </a:p>
          <a:p>
            <a:pPr lvl="1"/>
            <a:r>
              <a:rPr lang="en-US" dirty="0" smtClean="0"/>
              <a:t>Mobile, participatory sensing/citizen sciences </a:t>
            </a:r>
          </a:p>
          <a:p>
            <a:pPr lvl="1"/>
            <a:r>
              <a:rPr lang="en-US" dirty="0" smtClean="0"/>
              <a:t>Multi-agencies sources (USGS, EPA, State, and local……..)</a:t>
            </a:r>
          </a:p>
          <a:p>
            <a:pPr lvl="1"/>
            <a:r>
              <a:rPr lang="en-US" dirty="0" smtClean="0"/>
              <a:t>Radar data (</a:t>
            </a:r>
            <a:r>
              <a:rPr lang="en-US" dirty="0" err="1" smtClean="0"/>
              <a:t>e.g.NEXRAD</a:t>
            </a:r>
            <a:r>
              <a:rPr lang="en-US" dirty="0" smtClean="0"/>
              <a:t>) and Remote Sensing data (GRACE)</a:t>
            </a:r>
          </a:p>
          <a:p>
            <a:r>
              <a:rPr lang="en-US" dirty="0" smtClean="0"/>
              <a:t>Evolving needs for Environmental Observatories</a:t>
            </a:r>
          </a:p>
          <a:p>
            <a:pPr lvl="1"/>
            <a:r>
              <a:rPr lang="en-US" dirty="0" smtClean="0"/>
              <a:t>Repurpose and reuse of sensor data and sharing </a:t>
            </a:r>
          </a:p>
          <a:p>
            <a:pPr lvl="1"/>
            <a:r>
              <a:rPr lang="en-US" dirty="0" smtClean="0"/>
              <a:t>“Resolution Gap”</a:t>
            </a:r>
          </a:p>
          <a:p>
            <a:pPr lvl="2"/>
            <a:r>
              <a:rPr lang="en-US" dirty="0" smtClean="0"/>
              <a:t>Spatial/temporal resolution are not available for specific research needs (e.g., real-time urban flooding and </a:t>
            </a:r>
            <a:r>
              <a:rPr lang="en-US" dirty="0" err="1" smtClean="0"/>
              <a:t>stormwater</a:t>
            </a:r>
            <a:r>
              <a:rPr lang="en-US" dirty="0" smtClean="0"/>
              <a:t> management, groundwater sustainability)</a:t>
            </a:r>
          </a:p>
          <a:p>
            <a:pPr lvl="1"/>
            <a:r>
              <a:rPr lang="en-US" dirty="0" smtClean="0"/>
              <a:t>Real-Time Event-driven Feedback Control based on data and model: Cyber-Physical System for Decision Support</a:t>
            </a:r>
          </a:p>
          <a:p>
            <a:pPr lvl="1"/>
            <a:r>
              <a:rPr lang="en-US" dirty="0" smtClean="0"/>
              <a:t>Harmonize data-driven model and physics-based model</a:t>
            </a:r>
          </a:p>
          <a:p>
            <a:pPr marL="342900" lvl="1" indent="-342900"/>
            <a:r>
              <a:rPr lang="en-US" sz="2400" dirty="0" smtClean="0"/>
              <a:t>Proposed Solution: An Integrated GeoS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Web: </a:t>
            </a:r>
            <a:r>
              <a:rPr lang="en-US" sz="2400" dirty="0" err="1" smtClean="0"/>
              <a:t>GeoWeb</a:t>
            </a:r>
            <a:r>
              <a:rPr lang="en-US" sz="2400" dirty="0" smtClean="0"/>
              <a:t>, Social Web, Sensor Web and Semantic Web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GeoWeb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67789"/>
            <a:ext cx="5943600" cy="4101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33400" y="58674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http://www.esri.com/news/arcnews/summer08articles/gis-and-geoweb.html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5791200" y="990600"/>
            <a:ext cx="3048000" cy="5105400"/>
          </a:xfrm>
          <a:prstGeom prst="rect">
            <a:avLst/>
          </a:prstGeom>
          <a:solidFill>
            <a:srgbClr val="7D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81807" tIns="40904" rIns="81807" bIns="40904">
            <a:spAutoFit/>
          </a:bodyPr>
          <a:lstStyle/>
          <a:p>
            <a:endParaRPr lang="en-US"/>
          </a:p>
        </p:txBody>
      </p:sp>
      <p:pic>
        <p:nvPicPr>
          <p:cNvPr id="102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3810000"/>
            <a:ext cx="1587500" cy="1047750"/>
          </a:xfrm>
          <a:prstGeom prst="rect">
            <a:avLst/>
          </a:prstGeom>
          <a:solidFill>
            <a:srgbClr val="7DFFFF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3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1752600"/>
            <a:ext cx="1866900" cy="827088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</p:pic>
      <p:pic>
        <p:nvPicPr>
          <p:cNvPr id="103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2819400"/>
            <a:ext cx="1371600" cy="1143000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6172200" y="1600200"/>
          <a:ext cx="649288" cy="738188"/>
        </p:xfrm>
        <a:graphic>
          <a:graphicData uri="http://schemas.openxmlformats.org/presentationml/2006/ole">
            <p:oleObj spid="_x0000_s1026" name="Bitmap Image" r:id="rId8" imgW="1247619" imgH="1419048" progId="PBrush">
              <p:embed/>
            </p:oleObj>
          </a:graphicData>
        </a:graphic>
      </p:graphicFrame>
      <p:sp>
        <p:nvSpPr>
          <p:cNvPr id="1032" name="Text Box 7"/>
          <p:cNvSpPr txBox="1">
            <a:spLocks noChangeArrowheads="1"/>
          </p:cNvSpPr>
          <p:nvPr/>
        </p:nvSpPr>
        <p:spPr bwMode="auto">
          <a:xfrm>
            <a:off x="6008688" y="1066800"/>
            <a:ext cx="2525712" cy="571500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  <p:txBody>
          <a:bodyPr wrap="none" lIns="81807" tIns="40904" rIns="81807" bIns="40904">
            <a:spAutoFit/>
          </a:bodyPr>
          <a:lstStyle/>
          <a:p>
            <a:pPr algn="ctr" eaLnBrk="0" hangingPunct="0"/>
            <a:r>
              <a:rPr lang="en-US" sz="1600" b="1">
                <a:latin typeface="CG Times" pitchFamily="18" charset="0"/>
              </a:rPr>
              <a:t>Users Decision Support </a:t>
            </a:r>
          </a:p>
          <a:p>
            <a:pPr algn="ctr" eaLnBrk="0" hangingPunct="0"/>
            <a:r>
              <a:rPr lang="en-US" sz="1600" b="1">
                <a:latin typeface="CG Times" pitchFamily="18" charset="0"/>
              </a:rPr>
              <a:t>Tools</a:t>
            </a:r>
          </a:p>
        </p:txBody>
      </p:sp>
      <p:pic>
        <p:nvPicPr>
          <p:cNvPr id="1033" name="Picture 8" descr="plum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0400" y="4572000"/>
            <a:ext cx="1590675" cy="811213"/>
          </a:xfrm>
          <a:prstGeom prst="rect">
            <a:avLst/>
          </a:prstGeom>
          <a:solidFill>
            <a:srgbClr val="7DFFFF"/>
          </a:solidFill>
          <a:ln w="635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1034" name="Picture 9" descr="EPA_SOS_nashvill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19800" y="2514600"/>
            <a:ext cx="1581150" cy="1028700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</p:pic>
      <p:sp>
        <p:nvSpPr>
          <p:cNvPr id="1035" name="Text Box 10"/>
          <p:cNvSpPr txBox="1">
            <a:spLocks noChangeArrowheads="1"/>
          </p:cNvSpPr>
          <p:nvPr/>
        </p:nvSpPr>
        <p:spPr bwMode="auto">
          <a:xfrm>
            <a:off x="6019800" y="5562600"/>
            <a:ext cx="1231900" cy="447675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  <p:txBody>
          <a:bodyPr wrap="none" lIns="81807" tIns="40904" rIns="81807" bIns="40904">
            <a:spAutoFit/>
          </a:bodyPr>
          <a:lstStyle/>
          <a:p>
            <a:pPr>
              <a:buFontTx/>
              <a:buChar char="-"/>
            </a:pPr>
            <a:r>
              <a:rPr lang="en-US" sz="1200"/>
              <a:t> vendor neutral</a:t>
            </a:r>
          </a:p>
          <a:p>
            <a:pPr>
              <a:buFontTx/>
              <a:buChar char="-"/>
            </a:pPr>
            <a:r>
              <a:rPr lang="en-US" sz="1200"/>
              <a:t> extensive</a:t>
            </a:r>
          </a:p>
        </p:txBody>
      </p:sp>
      <p:sp>
        <p:nvSpPr>
          <p:cNvPr id="1036" name="Text Box 11"/>
          <p:cNvSpPr txBox="1">
            <a:spLocks noChangeArrowheads="1"/>
          </p:cNvSpPr>
          <p:nvPr/>
        </p:nvSpPr>
        <p:spPr bwMode="auto">
          <a:xfrm>
            <a:off x="7543800" y="5562600"/>
            <a:ext cx="927100" cy="447675"/>
          </a:xfrm>
          <a:prstGeom prst="rect">
            <a:avLst/>
          </a:prstGeom>
          <a:solidFill>
            <a:srgbClr val="7DFFFF"/>
          </a:solidFill>
          <a:ln w="9525">
            <a:noFill/>
            <a:miter lim="800000"/>
            <a:headEnd/>
            <a:tailEnd/>
          </a:ln>
        </p:spPr>
        <p:txBody>
          <a:bodyPr wrap="none" lIns="81807" tIns="40904" rIns="81807" bIns="40904">
            <a:spAutoFit/>
          </a:bodyPr>
          <a:lstStyle/>
          <a:p>
            <a:r>
              <a:rPr lang="en-US" sz="1200"/>
              <a:t>- flexible</a:t>
            </a:r>
          </a:p>
          <a:p>
            <a:pPr>
              <a:buFontTx/>
              <a:buChar char="-"/>
            </a:pPr>
            <a:r>
              <a:rPr lang="en-US" sz="1200"/>
              <a:t> adaptable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990600"/>
            <a:ext cx="2971800" cy="2133600"/>
            <a:chOff x="240" y="624"/>
            <a:chExt cx="1872" cy="1344"/>
          </a:xfrm>
        </p:grpSpPr>
        <p:sp>
          <p:nvSpPr>
            <p:cNvPr id="1054" name="Rectangle 13"/>
            <p:cNvSpPr>
              <a:spLocks noChangeArrowheads="1"/>
            </p:cNvSpPr>
            <p:nvPr/>
          </p:nvSpPr>
          <p:spPr bwMode="auto">
            <a:xfrm>
              <a:off x="240" y="624"/>
              <a:ext cx="1872" cy="1344"/>
            </a:xfrm>
            <a:prstGeom prst="rect">
              <a:avLst/>
            </a:prstGeom>
            <a:solidFill>
              <a:srgbClr val="7D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endParaRPr lang="en-US"/>
            </a:p>
          </p:txBody>
        </p:sp>
        <p:pic>
          <p:nvPicPr>
            <p:cNvPr id="1055" name="Picture 14" descr="untitled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728" y="1104"/>
              <a:ext cx="187" cy="321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027" name="Object 15"/>
            <p:cNvGraphicFramePr>
              <a:graphicFrameLocks noChangeAspect="1"/>
            </p:cNvGraphicFramePr>
            <p:nvPr/>
          </p:nvGraphicFramePr>
          <p:xfrm>
            <a:off x="1632" y="1200"/>
            <a:ext cx="144" cy="298"/>
          </p:xfrm>
          <a:graphic>
            <a:graphicData uri="http://schemas.openxmlformats.org/presentationml/2006/ole">
              <p:oleObj spid="_x0000_s1027" name="Bitmap Image" r:id="rId12" imgW="781159" imgH="1609524" progId="PBrush">
                <p:embed/>
              </p:oleObj>
            </a:graphicData>
          </a:graphic>
        </p:graphicFrame>
        <p:pic>
          <p:nvPicPr>
            <p:cNvPr id="1056" name="Picture 16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60" y="1392"/>
              <a:ext cx="216" cy="194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057" name="Picture 17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768" y="1152"/>
              <a:ext cx="155" cy="283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8"/>
            <p:cNvGrpSpPr>
              <a:grpSpLocks/>
            </p:cNvGrpSpPr>
            <p:nvPr/>
          </p:nvGrpSpPr>
          <p:grpSpPr bwMode="auto">
            <a:xfrm rot="2836564" flipH="1">
              <a:off x="1128" y="1128"/>
              <a:ext cx="268" cy="220"/>
              <a:chOff x="3654" y="934"/>
              <a:chExt cx="472" cy="236"/>
            </a:xfrm>
          </p:grpSpPr>
          <p:sp>
            <p:nvSpPr>
              <p:cNvPr id="1069" name="Freeform 19"/>
              <p:cNvSpPr>
                <a:spLocks/>
              </p:cNvSpPr>
              <p:nvPr/>
            </p:nvSpPr>
            <p:spPr bwMode="auto">
              <a:xfrm>
                <a:off x="3923" y="1070"/>
                <a:ext cx="203" cy="100"/>
              </a:xfrm>
              <a:custGeom>
                <a:avLst/>
                <a:gdLst>
                  <a:gd name="T0" fmla="*/ 0 w 203"/>
                  <a:gd name="T1" fmla="*/ 0 h 100"/>
                  <a:gd name="T2" fmla="*/ 50 w 203"/>
                  <a:gd name="T3" fmla="*/ 7 h 100"/>
                  <a:gd name="T4" fmla="*/ 203 w 203"/>
                  <a:gd name="T5" fmla="*/ 78 h 100"/>
                  <a:gd name="T6" fmla="*/ 166 w 203"/>
                  <a:gd name="T7" fmla="*/ 100 h 100"/>
                  <a:gd name="T8" fmla="*/ 14 w 203"/>
                  <a:gd name="T9" fmla="*/ 28 h 100"/>
                  <a:gd name="T10" fmla="*/ 0 w 203"/>
                  <a:gd name="T11" fmla="*/ 0 h 1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03"/>
                  <a:gd name="T19" fmla="*/ 0 h 100"/>
                  <a:gd name="T20" fmla="*/ 203 w 203"/>
                  <a:gd name="T21" fmla="*/ 100 h 1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03" h="100">
                    <a:moveTo>
                      <a:pt x="0" y="0"/>
                    </a:moveTo>
                    <a:lnTo>
                      <a:pt x="50" y="7"/>
                    </a:lnTo>
                    <a:lnTo>
                      <a:pt x="203" y="78"/>
                    </a:lnTo>
                    <a:lnTo>
                      <a:pt x="166" y="100"/>
                    </a:lnTo>
                    <a:lnTo>
                      <a:pt x="14" y="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0" name="Freeform 20"/>
              <p:cNvSpPr>
                <a:spLocks/>
              </p:cNvSpPr>
              <p:nvPr/>
            </p:nvSpPr>
            <p:spPr bwMode="auto">
              <a:xfrm>
                <a:off x="3654" y="934"/>
                <a:ext cx="211" cy="107"/>
              </a:xfrm>
              <a:custGeom>
                <a:avLst/>
                <a:gdLst>
                  <a:gd name="T0" fmla="*/ 211 w 211"/>
                  <a:gd name="T1" fmla="*/ 107 h 107"/>
                  <a:gd name="T2" fmla="*/ 167 w 211"/>
                  <a:gd name="T3" fmla="*/ 71 h 107"/>
                  <a:gd name="T4" fmla="*/ 37 w 211"/>
                  <a:gd name="T5" fmla="*/ 0 h 107"/>
                  <a:gd name="T6" fmla="*/ 0 w 211"/>
                  <a:gd name="T7" fmla="*/ 29 h 107"/>
                  <a:gd name="T8" fmla="*/ 145 w 211"/>
                  <a:gd name="T9" fmla="*/ 100 h 107"/>
                  <a:gd name="T10" fmla="*/ 211 w 211"/>
                  <a:gd name="T11" fmla="*/ 107 h 10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1"/>
                  <a:gd name="T19" fmla="*/ 0 h 107"/>
                  <a:gd name="T20" fmla="*/ 211 w 211"/>
                  <a:gd name="T21" fmla="*/ 107 h 10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1" h="107">
                    <a:moveTo>
                      <a:pt x="211" y="107"/>
                    </a:moveTo>
                    <a:lnTo>
                      <a:pt x="167" y="71"/>
                    </a:lnTo>
                    <a:lnTo>
                      <a:pt x="37" y="0"/>
                    </a:lnTo>
                    <a:lnTo>
                      <a:pt x="0" y="29"/>
                    </a:lnTo>
                    <a:lnTo>
                      <a:pt x="145" y="100"/>
                    </a:lnTo>
                    <a:lnTo>
                      <a:pt x="211" y="10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1" name="Freeform 21"/>
              <p:cNvSpPr>
                <a:spLocks/>
              </p:cNvSpPr>
              <p:nvPr/>
            </p:nvSpPr>
            <p:spPr bwMode="auto">
              <a:xfrm>
                <a:off x="3828" y="1056"/>
                <a:ext cx="15" cy="14"/>
              </a:xfrm>
              <a:custGeom>
                <a:avLst/>
                <a:gdLst>
                  <a:gd name="T0" fmla="*/ 8 w 15"/>
                  <a:gd name="T1" fmla="*/ 0 h 14"/>
                  <a:gd name="T2" fmla="*/ 15 w 15"/>
                  <a:gd name="T3" fmla="*/ 0 h 14"/>
                  <a:gd name="T4" fmla="*/ 15 w 15"/>
                  <a:gd name="T5" fmla="*/ 7 h 14"/>
                  <a:gd name="T6" fmla="*/ 0 w 15"/>
                  <a:gd name="T7" fmla="*/ 14 h 14"/>
                  <a:gd name="T8" fmla="*/ 8 w 15"/>
                  <a:gd name="T9" fmla="*/ 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4"/>
                  <a:gd name="T17" fmla="*/ 15 w 15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4">
                    <a:moveTo>
                      <a:pt x="8" y="0"/>
                    </a:moveTo>
                    <a:lnTo>
                      <a:pt x="15" y="0"/>
                    </a:lnTo>
                    <a:lnTo>
                      <a:pt x="15" y="7"/>
                    </a:lnTo>
                    <a:lnTo>
                      <a:pt x="0" y="1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2" name="Rectangle 22"/>
              <p:cNvSpPr>
                <a:spLocks noChangeArrowheads="1"/>
              </p:cNvSpPr>
              <p:nvPr/>
            </p:nvSpPr>
            <p:spPr bwMode="auto">
              <a:xfrm>
                <a:off x="3836" y="1070"/>
                <a:ext cx="7" cy="7"/>
              </a:xfrm>
              <a:prstGeom prst="rect">
                <a:avLst/>
              </a:prstGeom>
              <a:solidFill>
                <a:srgbClr val="7D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3" name="Freeform 23"/>
              <p:cNvSpPr>
                <a:spLocks/>
              </p:cNvSpPr>
              <p:nvPr/>
            </p:nvSpPr>
            <p:spPr bwMode="auto">
              <a:xfrm>
                <a:off x="3857" y="1041"/>
                <a:ext cx="29" cy="57"/>
              </a:xfrm>
              <a:custGeom>
                <a:avLst/>
                <a:gdLst>
                  <a:gd name="T0" fmla="*/ 29 w 29"/>
                  <a:gd name="T1" fmla="*/ 57 h 57"/>
                  <a:gd name="T2" fmla="*/ 29 w 29"/>
                  <a:gd name="T3" fmla="*/ 15 h 57"/>
                  <a:gd name="T4" fmla="*/ 0 w 29"/>
                  <a:gd name="T5" fmla="*/ 0 h 57"/>
                  <a:gd name="T6" fmla="*/ 8 w 29"/>
                  <a:gd name="T7" fmla="*/ 43 h 57"/>
                  <a:gd name="T8" fmla="*/ 29 w 29"/>
                  <a:gd name="T9" fmla="*/ 57 h 5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7"/>
                  <a:gd name="T17" fmla="*/ 29 w 29"/>
                  <a:gd name="T18" fmla="*/ 57 h 5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7">
                    <a:moveTo>
                      <a:pt x="29" y="57"/>
                    </a:moveTo>
                    <a:lnTo>
                      <a:pt x="29" y="15"/>
                    </a:lnTo>
                    <a:lnTo>
                      <a:pt x="0" y="0"/>
                    </a:lnTo>
                    <a:lnTo>
                      <a:pt x="8" y="43"/>
                    </a:lnTo>
                    <a:lnTo>
                      <a:pt x="29" y="5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4" name="Freeform 24"/>
              <p:cNvSpPr>
                <a:spLocks/>
              </p:cNvSpPr>
              <p:nvPr/>
            </p:nvSpPr>
            <p:spPr bwMode="auto">
              <a:xfrm>
                <a:off x="3850" y="1056"/>
                <a:ext cx="22" cy="28"/>
              </a:xfrm>
              <a:custGeom>
                <a:avLst/>
                <a:gdLst>
                  <a:gd name="T0" fmla="*/ 0 w 22"/>
                  <a:gd name="T1" fmla="*/ 0 h 28"/>
                  <a:gd name="T2" fmla="*/ 0 w 22"/>
                  <a:gd name="T3" fmla="*/ 14 h 28"/>
                  <a:gd name="T4" fmla="*/ 22 w 22"/>
                  <a:gd name="T5" fmla="*/ 28 h 28"/>
                  <a:gd name="T6" fmla="*/ 15 w 22"/>
                  <a:gd name="T7" fmla="*/ 7 h 28"/>
                  <a:gd name="T8" fmla="*/ 0 w 22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28"/>
                  <a:gd name="T17" fmla="*/ 22 w 2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28">
                    <a:moveTo>
                      <a:pt x="0" y="0"/>
                    </a:moveTo>
                    <a:lnTo>
                      <a:pt x="0" y="14"/>
                    </a:lnTo>
                    <a:lnTo>
                      <a:pt x="22" y="28"/>
                    </a:lnTo>
                    <a:lnTo>
                      <a:pt x="15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5" name="Freeform 25"/>
              <p:cNvSpPr>
                <a:spLocks/>
              </p:cNvSpPr>
              <p:nvPr/>
            </p:nvSpPr>
            <p:spPr bwMode="auto">
              <a:xfrm>
                <a:off x="3886" y="1027"/>
                <a:ext cx="37" cy="71"/>
              </a:xfrm>
              <a:custGeom>
                <a:avLst/>
                <a:gdLst>
                  <a:gd name="T0" fmla="*/ 37 w 37"/>
                  <a:gd name="T1" fmla="*/ 43 h 71"/>
                  <a:gd name="T2" fmla="*/ 29 w 37"/>
                  <a:gd name="T3" fmla="*/ 0 h 71"/>
                  <a:gd name="T4" fmla="*/ 0 w 37"/>
                  <a:gd name="T5" fmla="*/ 29 h 71"/>
                  <a:gd name="T6" fmla="*/ 0 w 37"/>
                  <a:gd name="T7" fmla="*/ 71 h 71"/>
                  <a:gd name="T8" fmla="*/ 37 w 37"/>
                  <a:gd name="T9" fmla="*/ 4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71"/>
                  <a:gd name="T17" fmla="*/ 37 w 37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71">
                    <a:moveTo>
                      <a:pt x="37" y="43"/>
                    </a:moveTo>
                    <a:lnTo>
                      <a:pt x="29" y="0"/>
                    </a:lnTo>
                    <a:lnTo>
                      <a:pt x="0" y="29"/>
                    </a:lnTo>
                    <a:lnTo>
                      <a:pt x="0" y="71"/>
                    </a:lnTo>
                    <a:lnTo>
                      <a:pt x="37" y="43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6" name="Freeform 26"/>
              <p:cNvSpPr>
                <a:spLocks/>
              </p:cNvSpPr>
              <p:nvPr/>
            </p:nvSpPr>
            <p:spPr bwMode="auto">
              <a:xfrm>
                <a:off x="3886" y="1063"/>
                <a:ext cx="22" cy="35"/>
              </a:xfrm>
              <a:custGeom>
                <a:avLst/>
                <a:gdLst>
                  <a:gd name="T0" fmla="*/ 8 w 22"/>
                  <a:gd name="T1" fmla="*/ 0 h 35"/>
                  <a:gd name="T2" fmla="*/ 15 w 22"/>
                  <a:gd name="T3" fmla="*/ 7 h 35"/>
                  <a:gd name="T4" fmla="*/ 22 w 22"/>
                  <a:gd name="T5" fmla="*/ 28 h 35"/>
                  <a:gd name="T6" fmla="*/ 15 w 22"/>
                  <a:gd name="T7" fmla="*/ 35 h 35"/>
                  <a:gd name="T8" fmla="*/ 8 w 22"/>
                  <a:gd name="T9" fmla="*/ 28 h 35"/>
                  <a:gd name="T10" fmla="*/ 0 w 22"/>
                  <a:gd name="T11" fmla="*/ 14 h 35"/>
                  <a:gd name="T12" fmla="*/ 8 w 22"/>
                  <a:gd name="T13" fmla="*/ 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35"/>
                  <a:gd name="T23" fmla="*/ 22 w 22"/>
                  <a:gd name="T24" fmla="*/ 35 h 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35">
                    <a:moveTo>
                      <a:pt x="8" y="0"/>
                    </a:moveTo>
                    <a:lnTo>
                      <a:pt x="15" y="7"/>
                    </a:lnTo>
                    <a:lnTo>
                      <a:pt x="22" y="28"/>
                    </a:lnTo>
                    <a:lnTo>
                      <a:pt x="15" y="35"/>
                    </a:lnTo>
                    <a:lnTo>
                      <a:pt x="8" y="28"/>
                    </a:lnTo>
                    <a:lnTo>
                      <a:pt x="0" y="1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D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7" name="Freeform 27"/>
              <p:cNvSpPr>
                <a:spLocks/>
              </p:cNvSpPr>
              <p:nvPr/>
            </p:nvSpPr>
            <p:spPr bwMode="auto">
              <a:xfrm>
                <a:off x="3857" y="1013"/>
                <a:ext cx="58" cy="43"/>
              </a:xfrm>
              <a:custGeom>
                <a:avLst/>
                <a:gdLst>
                  <a:gd name="T0" fmla="*/ 58 w 58"/>
                  <a:gd name="T1" fmla="*/ 14 h 43"/>
                  <a:gd name="T2" fmla="*/ 37 w 58"/>
                  <a:gd name="T3" fmla="*/ 0 h 43"/>
                  <a:gd name="T4" fmla="*/ 0 w 58"/>
                  <a:gd name="T5" fmla="*/ 28 h 43"/>
                  <a:gd name="T6" fmla="*/ 29 w 58"/>
                  <a:gd name="T7" fmla="*/ 43 h 43"/>
                  <a:gd name="T8" fmla="*/ 58 w 58"/>
                  <a:gd name="T9" fmla="*/ 14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43"/>
                  <a:gd name="T17" fmla="*/ 58 w 58"/>
                  <a:gd name="T18" fmla="*/ 43 h 4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43">
                    <a:moveTo>
                      <a:pt x="58" y="14"/>
                    </a:moveTo>
                    <a:lnTo>
                      <a:pt x="37" y="0"/>
                    </a:lnTo>
                    <a:lnTo>
                      <a:pt x="0" y="28"/>
                    </a:lnTo>
                    <a:lnTo>
                      <a:pt x="29" y="43"/>
                    </a:lnTo>
                    <a:lnTo>
                      <a:pt x="58" y="14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8" name="Freeform 28"/>
              <p:cNvSpPr>
                <a:spLocks/>
              </p:cNvSpPr>
              <p:nvPr/>
            </p:nvSpPr>
            <p:spPr bwMode="auto">
              <a:xfrm>
                <a:off x="3886" y="1063"/>
                <a:ext cx="22" cy="35"/>
              </a:xfrm>
              <a:custGeom>
                <a:avLst/>
                <a:gdLst>
                  <a:gd name="T0" fmla="*/ 8 w 22"/>
                  <a:gd name="T1" fmla="*/ 0 h 35"/>
                  <a:gd name="T2" fmla="*/ 15 w 22"/>
                  <a:gd name="T3" fmla="*/ 7 h 35"/>
                  <a:gd name="T4" fmla="*/ 22 w 22"/>
                  <a:gd name="T5" fmla="*/ 28 h 35"/>
                  <a:gd name="T6" fmla="*/ 15 w 22"/>
                  <a:gd name="T7" fmla="*/ 35 h 35"/>
                  <a:gd name="T8" fmla="*/ 8 w 22"/>
                  <a:gd name="T9" fmla="*/ 28 h 35"/>
                  <a:gd name="T10" fmla="*/ 0 w 22"/>
                  <a:gd name="T11" fmla="*/ 14 h 35"/>
                  <a:gd name="T12" fmla="*/ 8 w 22"/>
                  <a:gd name="T13" fmla="*/ 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"/>
                  <a:gd name="T22" fmla="*/ 0 h 35"/>
                  <a:gd name="T23" fmla="*/ 22 w 22"/>
                  <a:gd name="T24" fmla="*/ 35 h 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" h="35">
                    <a:moveTo>
                      <a:pt x="8" y="0"/>
                    </a:moveTo>
                    <a:lnTo>
                      <a:pt x="15" y="7"/>
                    </a:lnTo>
                    <a:lnTo>
                      <a:pt x="22" y="28"/>
                    </a:lnTo>
                    <a:lnTo>
                      <a:pt x="15" y="35"/>
                    </a:lnTo>
                    <a:lnTo>
                      <a:pt x="8" y="28"/>
                    </a:lnTo>
                    <a:lnTo>
                      <a:pt x="0" y="1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9" name="Rectangle 29"/>
              <p:cNvSpPr>
                <a:spLocks noChangeArrowheads="1"/>
              </p:cNvSpPr>
              <p:nvPr/>
            </p:nvSpPr>
            <p:spPr bwMode="auto">
              <a:xfrm>
                <a:off x="3894" y="1070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0" name="Rectangle 30"/>
              <p:cNvSpPr>
                <a:spLocks noChangeArrowheads="1"/>
              </p:cNvSpPr>
              <p:nvPr/>
            </p:nvSpPr>
            <p:spPr bwMode="auto">
              <a:xfrm>
                <a:off x="3894" y="1077"/>
                <a:ext cx="7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1" name="Rectangle 31"/>
              <p:cNvSpPr>
                <a:spLocks noChangeArrowheads="1"/>
              </p:cNvSpPr>
              <p:nvPr/>
            </p:nvSpPr>
            <p:spPr bwMode="auto">
              <a:xfrm>
                <a:off x="3894" y="1070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2" name="Freeform 32"/>
              <p:cNvSpPr>
                <a:spLocks/>
              </p:cNvSpPr>
              <p:nvPr/>
            </p:nvSpPr>
            <p:spPr bwMode="auto">
              <a:xfrm>
                <a:off x="3901" y="1077"/>
                <a:ext cx="1" cy="7"/>
              </a:xfrm>
              <a:custGeom>
                <a:avLst/>
                <a:gdLst>
                  <a:gd name="T0" fmla="*/ 0 w 1"/>
                  <a:gd name="T1" fmla="*/ 7 h 7"/>
                  <a:gd name="T2" fmla="*/ 0 w 1"/>
                  <a:gd name="T3" fmla="*/ 0 h 7"/>
                  <a:gd name="T4" fmla="*/ 0 w 1"/>
                  <a:gd name="T5" fmla="*/ 7 h 7"/>
                  <a:gd name="T6" fmla="*/ 0 w 1"/>
                  <a:gd name="T7" fmla="*/ 7 h 7"/>
                  <a:gd name="T8" fmla="*/ 0 w 1"/>
                  <a:gd name="T9" fmla="*/ 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7"/>
                  <a:gd name="T17" fmla="*/ 1 w 1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7">
                    <a:moveTo>
                      <a:pt x="0" y="7"/>
                    </a:moveTo>
                    <a:lnTo>
                      <a:pt x="0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3" name="Rectangle 33"/>
              <p:cNvSpPr>
                <a:spLocks noChangeArrowheads="1"/>
              </p:cNvSpPr>
              <p:nvPr/>
            </p:nvSpPr>
            <p:spPr bwMode="auto">
              <a:xfrm>
                <a:off x="3894" y="1077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4" name="Rectangle 34"/>
              <p:cNvSpPr>
                <a:spLocks noChangeArrowheads="1"/>
              </p:cNvSpPr>
              <p:nvPr/>
            </p:nvSpPr>
            <p:spPr bwMode="auto">
              <a:xfrm>
                <a:off x="3894" y="1077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5" name="Rectangle 35"/>
              <p:cNvSpPr>
                <a:spLocks noChangeArrowheads="1"/>
              </p:cNvSpPr>
              <p:nvPr/>
            </p:nvSpPr>
            <p:spPr bwMode="auto">
              <a:xfrm>
                <a:off x="3894" y="1070"/>
                <a:ext cx="0" cy="7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6" name="Rectangle 36"/>
              <p:cNvSpPr>
                <a:spLocks noChangeArrowheads="1"/>
              </p:cNvSpPr>
              <p:nvPr/>
            </p:nvSpPr>
            <p:spPr bwMode="auto">
              <a:xfrm>
                <a:off x="3901" y="1084"/>
                <a:ext cx="0" cy="7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7" name="Rectangle 37"/>
              <p:cNvSpPr>
                <a:spLocks noChangeArrowheads="1"/>
              </p:cNvSpPr>
              <p:nvPr/>
            </p:nvSpPr>
            <p:spPr bwMode="auto">
              <a:xfrm>
                <a:off x="3894" y="1084"/>
                <a:ext cx="7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8" name="Rectangle 38"/>
              <p:cNvSpPr>
                <a:spLocks noChangeArrowheads="1"/>
              </p:cNvSpPr>
              <p:nvPr/>
            </p:nvSpPr>
            <p:spPr bwMode="auto">
              <a:xfrm>
                <a:off x="3894" y="1084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89" name="Freeform 39"/>
              <p:cNvSpPr>
                <a:spLocks/>
              </p:cNvSpPr>
              <p:nvPr/>
            </p:nvSpPr>
            <p:spPr bwMode="auto">
              <a:xfrm>
                <a:off x="3894" y="1077"/>
                <a:ext cx="1" cy="7"/>
              </a:xfrm>
              <a:custGeom>
                <a:avLst/>
                <a:gdLst>
                  <a:gd name="T0" fmla="*/ 0 w 1"/>
                  <a:gd name="T1" fmla="*/ 0 h 7"/>
                  <a:gd name="T2" fmla="*/ 0 w 1"/>
                  <a:gd name="T3" fmla="*/ 0 h 7"/>
                  <a:gd name="T4" fmla="*/ 0 w 1"/>
                  <a:gd name="T5" fmla="*/ 0 h 7"/>
                  <a:gd name="T6" fmla="*/ 0 w 1"/>
                  <a:gd name="T7" fmla="*/ 7 h 7"/>
                  <a:gd name="T8" fmla="*/ 0 w 1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7"/>
                  <a:gd name="T17" fmla="*/ 1 w 1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0" name="Freeform 40"/>
              <p:cNvSpPr>
                <a:spLocks/>
              </p:cNvSpPr>
              <p:nvPr/>
            </p:nvSpPr>
            <p:spPr bwMode="auto">
              <a:xfrm>
                <a:off x="3886" y="1077"/>
                <a:ext cx="8" cy="1"/>
              </a:xfrm>
              <a:custGeom>
                <a:avLst/>
                <a:gdLst>
                  <a:gd name="T0" fmla="*/ 8 w 8"/>
                  <a:gd name="T1" fmla="*/ 0 h 1"/>
                  <a:gd name="T2" fmla="*/ 8 w 8"/>
                  <a:gd name="T3" fmla="*/ 0 h 1"/>
                  <a:gd name="T4" fmla="*/ 0 w 8"/>
                  <a:gd name="T5" fmla="*/ 0 h 1"/>
                  <a:gd name="T6" fmla="*/ 8 w 8"/>
                  <a:gd name="T7" fmla="*/ 0 h 1"/>
                  <a:gd name="T8" fmla="*/ 8 w 8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1"/>
                  <a:gd name="T17" fmla="*/ 8 w 8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1">
                    <a:moveTo>
                      <a:pt x="8" y="0"/>
                    </a:moveTo>
                    <a:lnTo>
                      <a:pt x="8" y="0"/>
                    </a:lnTo>
                    <a:lnTo>
                      <a:pt x="0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1" name="Rectangle 41"/>
              <p:cNvSpPr>
                <a:spLocks noChangeArrowheads="1"/>
              </p:cNvSpPr>
              <p:nvPr/>
            </p:nvSpPr>
            <p:spPr bwMode="auto">
              <a:xfrm>
                <a:off x="3901" y="1091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2" name="Freeform 42"/>
              <p:cNvSpPr>
                <a:spLocks/>
              </p:cNvSpPr>
              <p:nvPr/>
            </p:nvSpPr>
            <p:spPr bwMode="auto">
              <a:xfrm>
                <a:off x="3894" y="1084"/>
                <a:ext cx="7" cy="7"/>
              </a:xfrm>
              <a:custGeom>
                <a:avLst/>
                <a:gdLst>
                  <a:gd name="T0" fmla="*/ 7 w 7"/>
                  <a:gd name="T1" fmla="*/ 7 h 7"/>
                  <a:gd name="T2" fmla="*/ 0 w 7"/>
                  <a:gd name="T3" fmla="*/ 0 h 7"/>
                  <a:gd name="T4" fmla="*/ 0 w 7"/>
                  <a:gd name="T5" fmla="*/ 0 h 7"/>
                  <a:gd name="T6" fmla="*/ 0 w 7"/>
                  <a:gd name="T7" fmla="*/ 7 h 7"/>
                  <a:gd name="T8" fmla="*/ 7 w 7"/>
                  <a:gd name="T9" fmla="*/ 7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7" y="7"/>
                    </a:moveTo>
                    <a:lnTo>
                      <a:pt x="0" y="0"/>
                    </a:lnTo>
                    <a:lnTo>
                      <a:pt x="0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3" name="Rectangle 43"/>
              <p:cNvSpPr>
                <a:spLocks noChangeArrowheads="1"/>
              </p:cNvSpPr>
              <p:nvPr/>
            </p:nvSpPr>
            <p:spPr bwMode="auto">
              <a:xfrm>
                <a:off x="3894" y="1084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4" name="Rectangle 44"/>
              <p:cNvSpPr>
                <a:spLocks noChangeArrowheads="1"/>
              </p:cNvSpPr>
              <p:nvPr/>
            </p:nvSpPr>
            <p:spPr bwMode="auto">
              <a:xfrm>
                <a:off x="3894" y="1084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5" name="Freeform 45"/>
              <p:cNvSpPr>
                <a:spLocks/>
              </p:cNvSpPr>
              <p:nvPr/>
            </p:nvSpPr>
            <p:spPr bwMode="auto">
              <a:xfrm>
                <a:off x="3894" y="1091"/>
                <a:ext cx="7" cy="7"/>
              </a:xfrm>
              <a:custGeom>
                <a:avLst/>
                <a:gdLst>
                  <a:gd name="T0" fmla="*/ 7 w 7"/>
                  <a:gd name="T1" fmla="*/ 0 h 7"/>
                  <a:gd name="T2" fmla="*/ 7 w 7"/>
                  <a:gd name="T3" fmla="*/ 0 h 7"/>
                  <a:gd name="T4" fmla="*/ 0 w 7"/>
                  <a:gd name="T5" fmla="*/ 0 h 7"/>
                  <a:gd name="T6" fmla="*/ 7 w 7"/>
                  <a:gd name="T7" fmla="*/ 7 h 7"/>
                  <a:gd name="T8" fmla="*/ 7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7"/>
                  <a:gd name="T17" fmla="*/ 7 w 7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" name="Rectangle 46"/>
              <p:cNvSpPr>
                <a:spLocks noChangeArrowheads="1"/>
              </p:cNvSpPr>
              <p:nvPr/>
            </p:nvSpPr>
            <p:spPr bwMode="auto">
              <a:xfrm>
                <a:off x="3894" y="1091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7" name="Rectangle 47"/>
              <p:cNvSpPr>
                <a:spLocks noChangeArrowheads="1"/>
              </p:cNvSpPr>
              <p:nvPr/>
            </p:nvSpPr>
            <p:spPr bwMode="auto">
              <a:xfrm>
                <a:off x="3894" y="1091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8" name="Freeform 48"/>
              <p:cNvSpPr>
                <a:spLocks/>
              </p:cNvSpPr>
              <p:nvPr/>
            </p:nvSpPr>
            <p:spPr bwMode="auto">
              <a:xfrm>
                <a:off x="3886" y="1020"/>
                <a:ext cx="22" cy="57"/>
              </a:xfrm>
              <a:custGeom>
                <a:avLst/>
                <a:gdLst>
                  <a:gd name="T0" fmla="*/ 0 w 22"/>
                  <a:gd name="T1" fmla="*/ 0 h 57"/>
                  <a:gd name="T2" fmla="*/ 22 w 22"/>
                  <a:gd name="T3" fmla="*/ 14 h 57"/>
                  <a:gd name="T4" fmla="*/ 22 w 22"/>
                  <a:gd name="T5" fmla="*/ 57 h 57"/>
                  <a:gd name="T6" fmla="*/ 0 60000 65536"/>
                  <a:gd name="T7" fmla="*/ 0 60000 65536"/>
                  <a:gd name="T8" fmla="*/ 0 60000 65536"/>
                  <a:gd name="T9" fmla="*/ 0 w 22"/>
                  <a:gd name="T10" fmla="*/ 0 h 57"/>
                  <a:gd name="T11" fmla="*/ 22 w 22"/>
                  <a:gd name="T12" fmla="*/ 57 h 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" h="57">
                    <a:moveTo>
                      <a:pt x="0" y="0"/>
                    </a:moveTo>
                    <a:lnTo>
                      <a:pt x="22" y="14"/>
                    </a:lnTo>
                    <a:lnTo>
                      <a:pt x="22" y="57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9" name="Freeform 49"/>
              <p:cNvSpPr>
                <a:spLocks/>
              </p:cNvSpPr>
              <p:nvPr/>
            </p:nvSpPr>
            <p:spPr bwMode="auto">
              <a:xfrm>
                <a:off x="3821" y="998"/>
                <a:ext cx="65" cy="50"/>
              </a:xfrm>
              <a:custGeom>
                <a:avLst/>
                <a:gdLst>
                  <a:gd name="T0" fmla="*/ 65 w 65"/>
                  <a:gd name="T1" fmla="*/ 43 h 50"/>
                  <a:gd name="T2" fmla="*/ 58 w 65"/>
                  <a:gd name="T3" fmla="*/ 50 h 50"/>
                  <a:gd name="T4" fmla="*/ 51 w 65"/>
                  <a:gd name="T5" fmla="*/ 36 h 50"/>
                  <a:gd name="T6" fmla="*/ 22 w 65"/>
                  <a:gd name="T7" fmla="*/ 15 h 50"/>
                  <a:gd name="T8" fmla="*/ 0 w 65"/>
                  <a:gd name="T9" fmla="*/ 7 h 50"/>
                  <a:gd name="T10" fmla="*/ 0 w 65"/>
                  <a:gd name="T11" fmla="*/ 7 h 50"/>
                  <a:gd name="T12" fmla="*/ 0 w 65"/>
                  <a:gd name="T13" fmla="*/ 7 h 50"/>
                  <a:gd name="T14" fmla="*/ 7 w 65"/>
                  <a:gd name="T15" fmla="*/ 0 h 50"/>
                  <a:gd name="T16" fmla="*/ 22 w 65"/>
                  <a:gd name="T17" fmla="*/ 7 h 50"/>
                  <a:gd name="T18" fmla="*/ 51 w 65"/>
                  <a:gd name="T19" fmla="*/ 36 h 50"/>
                  <a:gd name="T20" fmla="*/ 65 w 65"/>
                  <a:gd name="T21" fmla="*/ 43 h 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5"/>
                  <a:gd name="T34" fmla="*/ 0 h 50"/>
                  <a:gd name="T35" fmla="*/ 65 w 65"/>
                  <a:gd name="T36" fmla="*/ 50 h 5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5" h="50">
                    <a:moveTo>
                      <a:pt x="65" y="43"/>
                    </a:moveTo>
                    <a:lnTo>
                      <a:pt x="58" y="50"/>
                    </a:lnTo>
                    <a:lnTo>
                      <a:pt x="51" y="36"/>
                    </a:lnTo>
                    <a:lnTo>
                      <a:pt x="22" y="15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22" y="7"/>
                    </a:lnTo>
                    <a:lnTo>
                      <a:pt x="51" y="36"/>
                    </a:lnTo>
                    <a:lnTo>
                      <a:pt x="65" y="43"/>
                    </a:lnTo>
                    <a:close/>
                  </a:path>
                </a:pathLst>
              </a:custGeom>
              <a:solidFill>
                <a:srgbClr val="7D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0" name="Freeform 50"/>
              <p:cNvSpPr>
                <a:spLocks/>
              </p:cNvSpPr>
              <p:nvPr/>
            </p:nvSpPr>
            <p:spPr bwMode="auto">
              <a:xfrm>
                <a:off x="3821" y="998"/>
                <a:ext cx="65" cy="50"/>
              </a:xfrm>
              <a:custGeom>
                <a:avLst/>
                <a:gdLst>
                  <a:gd name="T0" fmla="*/ 65 w 65"/>
                  <a:gd name="T1" fmla="*/ 43 h 50"/>
                  <a:gd name="T2" fmla="*/ 58 w 65"/>
                  <a:gd name="T3" fmla="*/ 50 h 50"/>
                  <a:gd name="T4" fmla="*/ 51 w 65"/>
                  <a:gd name="T5" fmla="*/ 36 h 50"/>
                  <a:gd name="T6" fmla="*/ 22 w 65"/>
                  <a:gd name="T7" fmla="*/ 15 h 50"/>
                  <a:gd name="T8" fmla="*/ 0 w 65"/>
                  <a:gd name="T9" fmla="*/ 7 h 50"/>
                  <a:gd name="T10" fmla="*/ 7 w 65"/>
                  <a:gd name="T11" fmla="*/ 0 h 50"/>
                  <a:gd name="T12" fmla="*/ 22 w 65"/>
                  <a:gd name="T13" fmla="*/ 7 h 50"/>
                  <a:gd name="T14" fmla="*/ 51 w 65"/>
                  <a:gd name="T15" fmla="*/ 36 h 50"/>
                  <a:gd name="T16" fmla="*/ 65 w 65"/>
                  <a:gd name="T17" fmla="*/ 43 h 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"/>
                  <a:gd name="T28" fmla="*/ 0 h 50"/>
                  <a:gd name="T29" fmla="*/ 65 w 65"/>
                  <a:gd name="T30" fmla="*/ 50 h 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" h="50">
                    <a:moveTo>
                      <a:pt x="65" y="43"/>
                    </a:moveTo>
                    <a:lnTo>
                      <a:pt x="58" y="50"/>
                    </a:lnTo>
                    <a:lnTo>
                      <a:pt x="51" y="36"/>
                    </a:lnTo>
                    <a:lnTo>
                      <a:pt x="22" y="15"/>
                    </a:lnTo>
                    <a:lnTo>
                      <a:pt x="0" y="7"/>
                    </a:lnTo>
                    <a:lnTo>
                      <a:pt x="7" y="0"/>
                    </a:lnTo>
                    <a:lnTo>
                      <a:pt x="22" y="7"/>
                    </a:lnTo>
                    <a:lnTo>
                      <a:pt x="51" y="36"/>
                    </a:lnTo>
                    <a:lnTo>
                      <a:pt x="65" y="43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1" name="Freeform 51"/>
              <p:cNvSpPr>
                <a:spLocks/>
              </p:cNvSpPr>
              <p:nvPr/>
            </p:nvSpPr>
            <p:spPr bwMode="auto">
              <a:xfrm>
                <a:off x="3821" y="1005"/>
                <a:ext cx="58" cy="51"/>
              </a:xfrm>
              <a:custGeom>
                <a:avLst/>
                <a:gdLst>
                  <a:gd name="T0" fmla="*/ 58 w 58"/>
                  <a:gd name="T1" fmla="*/ 43 h 51"/>
                  <a:gd name="T2" fmla="*/ 51 w 58"/>
                  <a:gd name="T3" fmla="*/ 29 h 51"/>
                  <a:gd name="T4" fmla="*/ 22 w 58"/>
                  <a:gd name="T5" fmla="*/ 8 h 51"/>
                  <a:gd name="T6" fmla="*/ 0 w 58"/>
                  <a:gd name="T7" fmla="*/ 0 h 51"/>
                  <a:gd name="T8" fmla="*/ 0 w 58"/>
                  <a:gd name="T9" fmla="*/ 0 h 51"/>
                  <a:gd name="T10" fmla="*/ 7 w 58"/>
                  <a:gd name="T11" fmla="*/ 15 h 51"/>
                  <a:gd name="T12" fmla="*/ 36 w 58"/>
                  <a:gd name="T13" fmla="*/ 36 h 51"/>
                  <a:gd name="T14" fmla="*/ 44 w 58"/>
                  <a:gd name="T15" fmla="*/ 43 h 51"/>
                  <a:gd name="T16" fmla="*/ 51 w 58"/>
                  <a:gd name="T17" fmla="*/ 51 h 51"/>
                  <a:gd name="T18" fmla="*/ 58 w 58"/>
                  <a:gd name="T19" fmla="*/ 43 h 51"/>
                  <a:gd name="T20" fmla="*/ 58 w 58"/>
                  <a:gd name="T21" fmla="*/ 43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51"/>
                  <a:gd name="T35" fmla="*/ 58 w 58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51">
                    <a:moveTo>
                      <a:pt x="58" y="43"/>
                    </a:moveTo>
                    <a:lnTo>
                      <a:pt x="51" y="29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7" y="15"/>
                    </a:lnTo>
                    <a:lnTo>
                      <a:pt x="36" y="36"/>
                    </a:lnTo>
                    <a:lnTo>
                      <a:pt x="44" y="43"/>
                    </a:lnTo>
                    <a:lnTo>
                      <a:pt x="51" y="51"/>
                    </a:lnTo>
                    <a:lnTo>
                      <a:pt x="58" y="43"/>
                    </a:lnTo>
                    <a:close/>
                  </a:path>
                </a:pathLst>
              </a:custGeom>
              <a:solidFill>
                <a:srgbClr val="7D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2" name="Freeform 52"/>
              <p:cNvSpPr>
                <a:spLocks/>
              </p:cNvSpPr>
              <p:nvPr/>
            </p:nvSpPr>
            <p:spPr bwMode="auto">
              <a:xfrm>
                <a:off x="3821" y="1005"/>
                <a:ext cx="58" cy="51"/>
              </a:xfrm>
              <a:custGeom>
                <a:avLst/>
                <a:gdLst>
                  <a:gd name="T0" fmla="*/ 58 w 58"/>
                  <a:gd name="T1" fmla="*/ 43 h 51"/>
                  <a:gd name="T2" fmla="*/ 51 w 58"/>
                  <a:gd name="T3" fmla="*/ 29 h 51"/>
                  <a:gd name="T4" fmla="*/ 22 w 58"/>
                  <a:gd name="T5" fmla="*/ 8 h 51"/>
                  <a:gd name="T6" fmla="*/ 0 w 58"/>
                  <a:gd name="T7" fmla="*/ 0 h 51"/>
                  <a:gd name="T8" fmla="*/ 7 w 58"/>
                  <a:gd name="T9" fmla="*/ 15 h 51"/>
                  <a:gd name="T10" fmla="*/ 36 w 58"/>
                  <a:gd name="T11" fmla="*/ 36 h 51"/>
                  <a:gd name="T12" fmla="*/ 44 w 58"/>
                  <a:gd name="T13" fmla="*/ 43 h 51"/>
                  <a:gd name="T14" fmla="*/ 51 w 58"/>
                  <a:gd name="T15" fmla="*/ 51 h 51"/>
                  <a:gd name="T16" fmla="*/ 58 w 58"/>
                  <a:gd name="T17" fmla="*/ 43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8"/>
                  <a:gd name="T28" fmla="*/ 0 h 51"/>
                  <a:gd name="T29" fmla="*/ 58 w 58"/>
                  <a:gd name="T30" fmla="*/ 51 h 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8" h="51">
                    <a:moveTo>
                      <a:pt x="58" y="43"/>
                    </a:moveTo>
                    <a:lnTo>
                      <a:pt x="51" y="29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7" y="15"/>
                    </a:lnTo>
                    <a:lnTo>
                      <a:pt x="36" y="36"/>
                    </a:lnTo>
                    <a:lnTo>
                      <a:pt x="44" y="43"/>
                    </a:lnTo>
                    <a:lnTo>
                      <a:pt x="51" y="51"/>
                    </a:lnTo>
                    <a:lnTo>
                      <a:pt x="58" y="43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3" name="Freeform 53"/>
              <p:cNvSpPr>
                <a:spLocks/>
              </p:cNvSpPr>
              <p:nvPr/>
            </p:nvSpPr>
            <p:spPr bwMode="auto">
              <a:xfrm>
                <a:off x="3821" y="1005"/>
                <a:ext cx="36" cy="36"/>
              </a:xfrm>
              <a:custGeom>
                <a:avLst/>
                <a:gdLst>
                  <a:gd name="T0" fmla="*/ 0 w 36"/>
                  <a:gd name="T1" fmla="*/ 0 h 36"/>
                  <a:gd name="T2" fmla="*/ 22 w 36"/>
                  <a:gd name="T3" fmla="*/ 22 h 36"/>
                  <a:gd name="T4" fmla="*/ 36 w 36"/>
                  <a:gd name="T5" fmla="*/ 36 h 36"/>
                  <a:gd name="T6" fmla="*/ 0 60000 65536"/>
                  <a:gd name="T7" fmla="*/ 0 60000 65536"/>
                  <a:gd name="T8" fmla="*/ 0 60000 65536"/>
                  <a:gd name="T9" fmla="*/ 0 w 36"/>
                  <a:gd name="T10" fmla="*/ 0 h 36"/>
                  <a:gd name="T11" fmla="*/ 36 w 36"/>
                  <a:gd name="T12" fmla="*/ 36 h 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6" h="36">
                    <a:moveTo>
                      <a:pt x="0" y="0"/>
                    </a:moveTo>
                    <a:lnTo>
                      <a:pt x="22" y="22"/>
                    </a:lnTo>
                    <a:lnTo>
                      <a:pt x="36" y="36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4" name="Freeform 54"/>
              <p:cNvSpPr>
                <a:spLocks/>
              </p:cNvSpPr>
              <p:nvPr/>
            </p:nvSpPr>
            <p:spPr bwMode="auto">
              <a:xfrm>
                <a:off x="3843" y="1013"/>
                <a:ext cx="29" cy="43"/>
              </a:xfrm>
              <a:custGeom>
                <a:avLst/>
                <a:gdLst>
                  <a:gd name="T0" fmla="*/ 0 w 29"/>
                  <a:gd name="T1" fmla="*/ 0 h 43"/>
                  <a:gd name="T2" fmla="*/ 14 w 29"/>
                  <a:gd name="T3" fmla="*/ 21 h 43"/>
                  <a:gd name="T4" fmla="*/ 29 w 29"/>
                  <a:gd name="T5" fmla="*/ 43 h 43"/>
                  <a:gd name="T6" fmla="*/ 0 60000 65536"/>
                  <a:gd name="T7" fmla="*/ 0 60000 65536"/>
                  <a:gd name="T8" fmla="*/ 0 60000 65536"/>
                  <a:gd name="T9" fmla="*/ 0 w 29"/>
                  <a:gd name="T10" fmla="*/ 0 h 43"/>
                  <a:gd name="T11" fmla="*/ 29 w 29"/>
                  <a:gd name="T12" fmla="*/ 43 h 4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9" h="43">
                    <a:moveTo>
                      <a:pt x="0" y="0"/>
                    </a:moveTo>
                    <a:lnTo>
                      <a:pt x="14" y="21"/>
                    </a:lnTo>
                    <a:lnTo>
                      <a:pt x="29" y="43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5" name="Line 55"/>
              <p:cNvSpPr>
                <a:spLocks noChangeShapeType="1"/>
              </p:cNvSpPr>
              <p:nvPr/>
            </p:nvSpPr>
            <p:spPr bwMode="auto">
              <a:xfrm flipV="1">
                <a:off x="3843" y="1005"/>
                <a:ext cx="1" cy="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6" name="Line 56"/>
              <p:cNvSpPr>
                <a:spLocks noChangeShapeType="1"/>
              </p:cNvSpPr>
              <p:nvPr/>
            </p:nvSpPr>
            <p:spPr bwMode="auto">
              <a:xfrm flipV="1">
                <a:off x="3821" y="998"/>
                <a:ext cx="7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7" name="Line 57"/>
              <p:cNvSpPr>
                <a:spLocks noChangeShapeType="1"/>
              </p:cNvSpPr>
              <p:nvPr/>
            </p:nvSpPr>
            <p:spPr bwMode="auto">
              <a:xfrm>
                <a:off x="3872" y="1034"/>
                <a:ext cx="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8" name="Freeform 58"/>
              <p:cNvSpPr>
                <a:spLocks/>
              </p:cNvSpPr>
              <p:nvPr/>
            </p:nvSpPr>
            <p:spPr bwMode="auto">
              <a:xfrm>
                <a:off x="3843" y="1056"/>
                <a:ext cx="22" cy="28"/>
              </a:xfrm>
              <a:custGeom>
                <a:avLst/>
                <a:gdLst>
                  <a:gd name="T0" fmla="*/ 0 w 22"/>
                  <a:gd name="T1" fmla="*/ 0 h 28"/>
                  <a:gd name="T2" fmla="*/ 7 w 22"/>
                  <a:gd name="T3" fmla="*/ 14 h 28"/>
                  <a:gd name="T4" fmla="*/ 22 w 22"/>
                  <a:gd name="T5" fmla="*/ 28 h 28"/>
                  <a:gd name="T6" fmla="*/ 22 w 22"/>
                  <a:gd name="T7" fmla="*/ 7 h 28"/>
                  <a:gd name="T8" fmla="*/ 0 w 22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28"/>
                  <a:gd name="T17" fmla="*/ 22 w 2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28">
                    <a:moveTo>
                      <a:pt x="0" y="0"/>
                    </a:moveTo>
                    <a:lnTo>
                      <a:pt x="7" y="14"/>
                    </a:lnTo>
                    <a:lnTo>
                      <a:pt x="22" y="28"/>
                    </a:lnTo>
                    <a:lnTo>
                      <a:pt x="22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9" name="Freeform 59"/>
              <p:cNvSpPr>
                <a:spLocks/>
              </p:cNvSpPr>
              <p:nvPr/>
            </p:nvSpPr>
            <p:spPr bwMode="auto">
              <a:xfrm>
                <a:off x="3850" y="1070"/>
                <a:ext cx="15" cy="14"/>
              </a:xfrm>
              <a:custGeom>
                <a:avLst/>
                <a:gdLst>
                  <a:gd name="T0" fmla="*/ 15 w 15"/>
                  <a:gd name="T1" fmla="*/ 14 h 14"/>
                  <a:gd name="T2" fmla="*/ 15 w 15"/>
                  <a:gd name="T3" fmla="*/ 14 h 14"/>
                  <a:gd name="T4" fmla="*/ 0 w 15"/>
                  <a:gd name="T5" fmla="*/ 7 h 14"/>
                  <a:gd name="T6" fmla="*/ 0 w 15"/>
                  <a:gd name="T7" fmla="*/ 0 h 14"/>
                  <a:gd name="T8" fmla="*/ 15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4"/>
                  <a:gd name="T17" fmla="*/ 15 w 15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4">
                    <a:moveTo>
                      <a:pt x="15" y="14"/>
                    </a:moveTo>
                    <a:lnTo>
                      <a:pt x="15" y="14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15" y="14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0" name="Freeform 60"/>
              <p:cNvSpPr>
                <a:spLocks/>
              </p:cNvSpPr>
              <p:nvPr/>
            </p:nvSpPr>
            <p:spPr bwMode="auto">
              <a:xfrm>
                <a:off x="3850" y="1091"/>
                <a:ext cx="15" cy="7"/>
              </a:xfrm>
              <a:custGeom>
                <a:avLst/>
                <a:gdLst>
                  <a:gd name="T0" fmla="*/ 15 w 15"/>
                  <a:gd name="T1" fmla="*/ 0 h 7"/>
                  <a:gd name="T2" fmla="*/ 15 w 15"/>
                  <a:gd name="T3" fmla="*/ 7 h 7"/>
                  <a:gd name="T4" fmla="*/ 0 w 15"/>
                  <a:gd name="T5" fmla="*/ 0 h 7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7"/>
                  <a:gd name="T11" fmla="*/ 15 w 15"/>
                  <a:gd name="T12" fmla="*/ 7 h 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7">
                    <a:moveTo>
                      <a:pt x="15" y="0"/>
                    </a:moveTo>
                    <a:lnTo>
                      <a:pt x="15" y="7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1" name="Line 61"/>
              <p:cNvSpPr>
                <a:spLocks noChangeShapeType="1"/>
              </p:cNvSpPr>
              <p:nvPr/>
            </p:nvSpPr>
            <p:spPr bwMode="auto">
              <a:xfrm flipH="1" flipV="1">
                <a:off x="3857" y="1091"/>
                <a:ext cx="8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2" name="Freeform 62"/>
              <p:cNvSpPr>
                <a:spLocks/>
              </p:cNvSpPr>
              <p:nvPr/>
            </p:nvSpPr>
            <p:spPr bwMode="auto">
              <a:xfrm>
                <a:off x="3850" y="1091"/>
                <a:ext cx="29" cy="57"/>
              </a:xfrm>
              <a:custGeom>
                <a:avLst/>
                <a:gdLst>
                  <a:gd name="T0" fmla="*/ 15 w 29"/>
                  <a:gd name="T1" fmla="*/ 0 h 57"/>
                  <a:gd name="T2" fmla="*/ 15 w 29"/>
                  <a:gd name="T3" fmla="*/ 0 h 57"/>
                  <a:gd name="T4" fmla="*/ 29 w 29"/>
                  <a:gd name="T5" fmla="*/ 7 h 57"/>
                  <a:gd name="T6" fmla="*/ 29 w 29"/>
                  <a:gd name="T7" fmla="*/ 22 h 57"/>
                  <a:gd name="T8" fmla="*/ 29 w 29"/>
                  <a:gd name="T9" fmla="*/ 29 h 57"/>
                  <a:gd name="T10" fmla="*/ 29 w 29"/>
                  <a:gd name="T11" fmla="*/ 36 h 57"/>
                  <a:gd name="T12" fmla="*/ 29 w 29"/>
                  <a:gd name="T13" fmla="*/ 43 h 57"/>
                  <a:gd name="T14" fmla="*/ 22 w 29"/>
                  <a:gd name="T15" fmla="*/ 50 h 57"/>
                  <a:gd name="T16" fmla="*/ 15 w 29"/>
                  <a:gd name="T17" fmla="*/ 57 h 57"/>
                  <a:gd name="T18" fmla="*/ 7 w 29"/>
                  <a:gd name="T19" fmla="*/ 50 h 57"/>
                  <a:gd name="T20" fmla="*/ 0 w 29"/>
                  <a:gd name="T21" fmla="*/ 50 h 57"/>
                  <a:gd name="T22" fmla="*/ 0 w 29"/>
                  <a:gd name="T23" fmla="*/ 43 h 5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9"/>
                  <a:gd name="T37" fmla="*/ 0 h 57"/>
                  <a:gd name="T38" fmla="*/ 29 w 29"/>
                  <a:gd name="T39" fmla="*/ 57 h 5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9" h="57">
                    <a:moveTo>
                      <a:pt x="15" y="0"/>
                    </a:moveTo>
                    <a:lnTo>
                      <a:pt x="15" y="0"/>
                    </a:lnTo>
                    <a:lnTo>
                      <a:pt x="29" y="7"/>
                    </a:lnTo>
                    <a:lnTo>
                      <a:pt x="29" y="22"/>
                    </a:lnTo>
                    <a:lnTo>
                      <a:pt x="29" y="29"/>
                    </a:lnTo>
                    <a:lnTo>
                      <a:pt x="29" y="36"/>
                    </a:lnTo>
                    <a:lnTo>
                      <a:pt x="29" y="43"/>
                    </a:lnTo>
                    <a:lnTo>
                      <a:pt x="22" y="50"/>
                    </a:lnTo>
                    <a:lnTo>
                      <a:pt x="15" y="57"/>
                    </a:lnTo>
                    <a:lnTo>
                      <a:pt x="7" y="50"/>
                    </a:lnTo>
                    <a:lnTo>
                      <a:pt x="0" y="50"/>
                    </a:lnTo>
                    <a:lnTo>
                      <a:pt x="0" y="43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3" name="Freeform 63"/>
              <p:cNvSpPr>
                <a:spLocks/>
              </p:cNvSpPr>
              <p:nvPr/>
            </p:nvSpPr>
            <p:spPr bwMode="auto">
              <a:xfrm>
                <a:off x="3821" y="1056"/>
                <a:ext cx="22" cy="1"/>
              </a:xfrm>
              <a:custGeom>
                <a:avLst/>
                <a:gdLst>
                  <a:gd name="T0" fmla="*/ 22 w 22"/>
                  <a:gd name="T1" fmla="*/ 0 h 1"/>
                  <a:gd name="T2" fmla="*/ 15 w 22"/>
                  <a:gd name="T3" fmla="*/ 0 h 1"/>
                  <a:gd name="T4" fmla="*/ 0 w 22"/>
                  <a:gd name="T5" fmla="*/ 0 h 1"/>
                  <a:gd name="T6" fmla="*/ 15 w 22"/>
                  <a:gd name="T7" fmla="*/ 0 h 1"/>
                  <a:gd name="T8" fmla="*/ 22 w 22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"/>
                  <a:gd name="T16" fmla="*/ 0 h 1"/>
                  <a:gd name="T17" fmla="*/ 22 w 22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" h="1">
                    <a:moveTo>
                      <a:pt x="22" y="0"/>
                    </a:moveTo>
                    <a:lnTo>
                      <a:pt x="15" y="0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4" name="Freeform 64"/>
              <p:cNvSpPr>
                <a:spLocks/>
              </p:cNvSpPr>
              <p:nvPr/>
            </p:nvSpPr>
            <p:spPr bwMode="auto">
              <a:xfrm>
                <a:off x="3821" y="1056"/>
                <a:ext cx="15" cy="14"/>
              </a:xfrm>
              <a:custGeom>
                <a:avLst/>
                <a:gdLst>
                  <a:gd name="T0" fmla="*/ 7 w 15"/>
                  <a:gd name="T1" fmla="*/ 14 h 14"/>
                  <a:gd name="T2" fmla="*/ 15 w 15"/>
                  <a:gd name="T3" fmla="*/ 0 h 14"/>
                  <a:gd name="T4" fmla="*/ 0 w 15"/>
                  <a:gd name="T5" fmla="*/ 0 h 14"/>
                  <a:gd name="T6" fmla="*/ 0 w 15"/>
                  <a:gd name="T7" fmla="*/ 7 h 14"/>
                  <a:gd name="T8" fmla="*/ 7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4"/>
                  <a:gd name="T17" fmla="*/ 15 w 15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4">
                    <a:moveTo>
                      <a:pt x="7" y="14"/>
                    </a:moveTo>
                    <a:lnTo>
                      <a:pt x="15" y="0"/>
                    </a:lnTo>
                    <a:lnTo>
                      <a:pt x="0" y="0"/>
                    </a:lnTo>
                    <a:lnTo>
                      <a:pt x="0" y="7"/>
                    </a:lnTo>
                    <a:lnTo>
                      <a:pt x="7" y="14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5" name="Freeform 65"/>
              <p:cNvSpPr>
                <a:spLocks/>
              </p:cNvSpPr>
              <p:nvPr/>
            </p:nvSpPr>
            <p:spPr bwMode="auto">
              <a:xfrm>
                <a:off x="3821" y="1056"/>
                <a:ext cx="7" cy="14"/>
              </a:xfrm>
              <a:custGeom>
                <a:avLst/>
                <a:gdLst>
                  <a:gd name="T0" fmla="*/ 7 w 7"/>
                  <a:gd name="T1" fmla="*/ 7 h 14"/>
                  <a:gd name="T2" fmla="*/ 7 w 7"/>
                  <a:gd name="T3" fmla="*/ 0 h 14"/>
                  <a:gd name="T4" fmla="*/ 0 w 7"/>
                  <a:gd name="T5" fmla="*/ 7 h 14"/>
                  <a:gd name="T6" fmla="*/ 7 w 7"/>
                  <a:gd name="T7" fmla="*/ 14 h 14"/>
                  <a:gd name="T8" fmla="*/ 7 w 7"/>
                  <a:gd name="T9" fmla="*/ 7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"/>
                  <a:gd name="T16" fmla="*/ 0 h 14"/>
                  <a:gd name="T17" fmla="*/ 7 w 7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" h="14">
                    <a:moveTo>
                      <a:pt x="7" y="7"/>
                    </a:moveTo>
                    <a:lnTo>
                      <a:pt x="7" y="0"/>
                    </a:lnTo>
                    <a:lnTo>
                      <a:pt x="0" y="7"/>
                    </a:lnTo>
                    <a:lnTo>
                      <a:pt x="7" y="14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6" name="Freeform 66"/>
              <p:cNvSpPr>
                <a:spLocks/>
              </p:cNvSpPr>
              <p:nvPr/>
            </p:nvSpPr>
            <p:spPr bwMode="auto">
              <a:xfrm>
                <a:off x="3821" y="1056"/>
                <a:ext cx="7" cy="7"/>
              </a:xfrm>
              <a:custGeom>
                <a:avLst/>
                <a:gdLst>
                  <a:gd name="T0" fmla="*/ 0 w 7"/>
                  <a:gd name="T1" fmla="*/ 0 h 7"/>
                  <a:gd name="T2" fmla="*/ 7 w 7"/>
                  <a:gd name="T3" fmla="*/ 7 h 7"/>
                  <a:gd name="T4" fmla="*/ 0 w 7"/>
                  <a:gd name="T5" fmla="*/ 0 h 7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7"/>
                  <a:gd name="T11" fmla="*/ 7 w 7"/>
                  <a:gd name="T12" fmla="*/ 7 h 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7">
                    <a:moveTo>
                      <a:pt x="0" y="0"/>
                    </a:moveTo>
                    <a:lnTo>
                      <a:pt x="7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7" name="Line 67"/>
              <p:cNvSpPr>
                <a:spLocks noChangeShapeType="1"/>
              </p:cNvSpPr>
              <p:nvPr/>
            </p:nvSpPr>
            <p:spPr bwMode="auto">
              <a:xfrm>
                <a:off x="3821" y="1056"/>
                <a:ext cx="7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8" name="Rectangle 68"/>
              <p:cNvSpPr>
                <a:spLocks noChangeArrowheads="1"/>
              </p:cNvSpPr>
              <p:nvPr/>
            </p:nvSpPr>
            <p:spPr bwMode="auto">
              <a:xfrm>
                <a:off x="3836" y="1070"/>
                <a:ext cx="7" cy="7"/>
              </a:xfrm>
              <a:prstGeom prst="rect">
                <a:avLst/>
              </a:prstGeom>
              <a:solidFill>
                <a:srgbClr val="7D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19" name="Freeform 69"/>
              <p:cNvSpPr>
                <a:spLocks/>
              </p:cNvSpPr>
              <p:nvPr/>
            </p:nvSpPr>
            <p:spPr bwMode="auto">
              <a:xfrm>
                <a:off x="3828" y="1063"/>
                <a:ext cx="15" cy="14"/>
              </a:xfrm>
              <a:custGeom>
                <a:avLst/>
                <a:gdLst>
                  <a:gd name="T0" fmla="*/ 15 w 15"/>
                  <a:gd name="T1" fmla="*/ 14 h 14"/>
                  <a:gd name="T2" fmla="*/ 15 w 15"/>
                  <a:gd name="T3" fmla="*/ 7 h 14"/>
                  <a:gd name="T4" fmla="*/ 0 w 15"/>
                  <a:gd name="T5" fmla="*/ 0 h 14"/>
                  <a:gd name="T6" fmla="*/ 8 w 15"/>
                  <a:gd name="T7" fmla="*/ 14 h 14"/>
                  <a:gd name="T8" fmla="*/ 15 w 15"/>
                  <a:gd name="T9" fmla="*/ 14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14"/>
                  <a:gd name="T17" fmla="*/ 15 w 15"/>
                  <a:gd name="T18" fmla="*/ 14 h 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14">
                    <a:moveTo>
                      <a:pt x="15" y="14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8" y="14"/>
                    </a:lnTo>
                    <a:lnTo>
                      <a:pt x="15" y="14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0" name="Rectangle 70"/>
              <p:cNvSpPr>
                <a:spLocks noChangeArrowheads="1"/>
              </p:cNvSpPr>
              <p:nvPr/>
            </p:nvSpPr>
            <p:spPr bwMode="auto">
              <a:xfrm>
                <a:off x="3836" y="1070"/>
                <a:ext cx="0" cy="0"/>
              </a:xfrm>
              <a:prstGeom prst="rect">
                <a:avLst/>
              </a:prstGeom>
              <a:solidFill>
                <a:srgbClr val="7DFFFF"/>
              </a:solidFill>
              <a:ln w="11113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1" name="Freeform 71"/>
              <p:cNvSpPr>
                <a:spLocks/>
              </p:cNvSpPr>
              <p:nvPr/>
            </p:nvSpPr>
            <p:spPr bwMode="auto">
              <a:xfrm>
                <a:off x="3865" y="1056"/>
                <a:ext cx="21" cy="42"/>
              </a:xfrm>
              <a:custGeom>
                <a:avLst/>
                <a:gdLst>
                  <a:gd name="T0" fmla="*/ 21 w 21"/>
                  <a:gd name="T1" fmla="*/ 21 h 42"/>
                  <a:gd name="T2" fmla="*/ 21 w 21"/>
                  <a:gd name="T3" fmla="*/ 21 h 42"/>
                  <a:gd name="T4" fmla="*/ 14 w 21"/>
                  <a:gd name="T5" fmla="*/ 42 h 42"/>
                  <a:gd name="T6" fmla="*/ 14 w 21"/>
                  <a:gd name="T7" fmla="*/ 0 h 42"/>
                  <a:gd name="T8" fmla="*/ 21 w 21"/>
                  <a:gd name="T9" fmla="*/ 0 h 42"/>
                  <a:gd name="T10" fmla="*/ 0 w 21"/>
                  <a:gd name="T11" fmla="*/ 0 h 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1"/>
                  <a:gd name="T19" fmla="*/ 0 h 42"/>
                  <a:gd name="T20" fmla="*/ 21 w 21"/>
                  <a:gd name="T21" fmla="*/ 42 h 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" h="42">
                    <a:moveTo>
                      <a:pt x="21" y="21"/>
                    </a:moveTo>
                    <a:lnTo>
                      <a:pt x="21" y="21"/>
                    </a:lnTo>
                    <a:lnTo>
                      <a:pt x="14" y="42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2" name="Line 72"/>
              <p:cNvSpPr>
                <a:spLocks noChangeShapeType="1"/>
              </p:cNvSpPr>
              <p:nvPr/>
            </p:nvSpPr>
            <p:spPr bwMode="auto">
              <a:xfrm>
                <a:off x="3865" y="1048"/>
                <a:ext cx="14" cy="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3" name="Line 73"/>
              <p:cNvSpPr>
                <a:spLocks noChangeShapeType="1"/>
              </p:cNvSpPr>
              <p:nvPr/>
            </p:nvSpPr>
            <p:spPr bwMode="auto">
              <a:xfrm flipH="1">
                <a:off x="3850" y="1048"/>
                <a:ext cx="15" cy="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4" name="Line 74"/>
              <p:cNvSpPr>
                <a:spLocks noChangeShapeType="1"/>
              </p:cNvSpPr>
              <p:nvPr/>
            </p:nvSpPr>
            <p:spPr bwMode="auto">
              <a:xfrm flipH="1">
                <a:off x="3850" y="1056"/>
                <a:ext cx="15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5" name="Line 75"/>
              <p:cNvSpPr>
                <a:spLocks noChangeShapeType="1"/>
              </p:cNvSpPr>
              <p:nvPr/>
            </p:nvSpPr>
            <p:spPr bwMode="auto">
              <a:xfrm flipH="1">
                <a:off x="3836" y="1063"/>
                <a:ext cx="14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6" name="Freeform 76"/>
              <p:cNvSpPr>
                <a:spLocks/>
              </p:cNvSpPr>
              <p:nvPr/>
            </p:nvSpPr>
            <p:spPr bwMode="auto">
              <a:xfrm>
                <a:off x="3814" y="1056"/>
                <a:ext cx="65" cy="50"/>
              </a:xfrm>
              <a:custGeom>
                <a:avLst/>
                <a:gdLst>
                  <a:gd name="T0" fmla="*/ 65 w 65"/>
                  <a:gd name="T1" fmla="*/ 0 h 50"/>
                  <a:gd name="T2" fmla="*/ 22 w 65"/>
                  <a:gd name="T3" fmla="*/ 42 h 50"/>
                  <a:gd name="T4" fmla="*/ 0 w 65"/>
                  <a:gd name="T5" fmla="*/ 50 h 50"/>
                  <a:gd name="T6" fmla="*/ 22 w 65"/>
                  <a:gd name="T7" fmla="*/ 28 h 5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5"/>
                  <a:gd name="T13" fmla="*/ 0 h 50"/>
                  <a:gd name="T14" fmla="*/ 65 w 65"/>
                  <a:gd name="T15" fmla="*/ 50 h 5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5" h="50">
                    <a:moveTo>
                      <a:pt x="65" y="0"/>
                    </a:moveTo>
                    <a:lnTo>
                      <a:pt x="22" y="42"/>
                    </a:lnTo>
                    <a:lnTo>
                      <a:pt x="0" y="50"/>
                    </a:lnTo>
                    <a:lnTo>
                      <a:pt x="22" y="28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7" name="Line 77"/>
              <p:cNvSpPr>
                <a:spLocks noChangeShapeType="1"/>
              </p:cNvSpPr>
              <p:nvPr/>
            </p:nvSpPr>
            <p:spPr bwMode="auto">
              <a:xfrm flipH="1">
                <a:off x="3821" y="1077"/>
                <a:ext cx="7" cy="1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8" name="Freeform 78"/>
              <p:cNvSpPr>
                <a:spLocks/>
              </p:cNvSpPr>
              <p:nvPr/>
            </p:nvSpPr>
            <p:spPr bwMode="auto">
              <a:xfrm>
                <a:off x="3821" y="1077"/>
                <a:ext cx="29" cy="29"/>
              </a:xfrm>
              <a:custGeom>
                <a:avLst/>
                <a:gdLst>
                  <a:gd name="T0" fmla="*/ 15 w 29"/>
                  <a:gd name="T1" fmla="*/ 0 h 29"/>
                  <a:gd name="T2" fmla="*/ 0 w 29"/>
                  <a:gd name="T3" fmla="*/ 0 h 29"/>
                  <a:gd name="T4" fmla="*/ 15 w 29"/>
                  <a:gd name="T5" fmla="*/ 29 h 29"/>
                  <a:gd name="T6" fmla="*/ 29 w 29"/>
                  <a:gd name="T7" fmla="*/ 21 h 29"/>
                  <a:gd name="T8" fmla="*/ 29 w 29"/>
                  <a:gd name="T9" fmla="*/ 0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29"/>
                  <a:gd name="T17" fmla="*/ 29 w 29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29">
                    <a:moveTo>
                      <a:pt x="15" y="0"/>
                    </a:moveTo>
                    <a:lnTo>
                      <a:pt x="0" y="0"/>
                    </a:lnTo>
                    <a:lnTo>
                      <a:pt x="15" y="29"/>
                    </a:lnTo>
                    <a:lnTo>
                      <a:pt x="29" y="21"/>
                    </a:lnTo>
                    <a:lnTo>
                      <a:pt x="29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9" name="Line 79"/>
              <p:cNvSpPr>
                <a:spLocks noChangeShapeType="1"/>
              </p:cNvSpPr>
              <p:nvPr/>
            </p:nvSpPr>
            <p:spPr bwMode="auto">
              <a:xfrm flipH="1" flipV="1">
                <a:off x="3821" y="1077"/>
                <a:ext cx="44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0" name="Line 80"/>
              <p:cNvSpPr>
                <a:spLocks noChangeShapeType="1"/>
              </p:cNvSpPr>
              <p:nvPr/>
            </p:nvSpPr>
            <p:spPr bwMode="auto">
              <a:xfrm flipH="1">
                <a:off x="3843" y="1077"/>
                <a:ext cx="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1" name="Line 81"/>
              <p:cNvSpPr>
                <a:spLocks noChangeShapeType="1"/>
              </p:cNvSpPr>
              <p:nvPr/>
            </p:nvSpPr>
            <p:spPr bwMode="auto">
              <a:xfrm flipH="1">
                <a:off x="3843" y="1063"/>
                <a:ext cx="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2" name="Line 82"/>
              <p:cNvSpPr>
                <a:spLocks noChangeShapeType="1"/>
              </p:cNvSpPr>
              <p:nvPr/>
            </p:nvSpPr>
            <p:spPr bwMode="auto">
              <a:xfrm flipH="1">
                <a:off x="3872" y="1056"/>
                <a:ext cx="7" cy="28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3" name="Line 83"/>
              <p:cNvSpPr>
                <a:spLocks noChangeShapeType="1"/>
              </p:cNvSpPr>
              <p:nvPr/>
            </p:nvSpPr>
            <p:spPr bwMode="auto">
              <a:xfrm flipH="1">
                <a:off x="3865" y="1056"/>
                <a:ext cx="7" cy="1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4" name="Line 84"/>
              <p:cNvSpPr>
                <a:spLocks noChangeShapeType="1"/>
              </p:cNvSpPr>
              <p:nvPr/>
            </p:nvSpPr>
            <p:spPr bwMode="auto">
              <a:xfrm flipH="1">
                <a:off x="3857" y="1048"/>
                <a:ext cx="8" cy="15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5" name="Freeform 85"/>
              <p:cNvSpPr>
                <a:spLocks/>
              </p:cNvSpPr>
              <p:nvPr/>
            </p:nvSpPr>
            <p:spPr bwMode="auto">
              <a:xfrm>
                <a:off x="3865" y="1056"/>
                <a:ext cx="14" cy="28"/>
              </a:xfrm>
              <a:custGeom>
                <a:avLst/>
                <a:gdLst>
                  <a:gd name="T0" fmla="*/ 0 w 14"/>
                  <a:gd name="T1" fmla="*/ 0 h 28"/>
                  <a:gd name="T2" fmla="*/ 14 w 14"/>
                  <a:gd name="T3" fmla="*/ 7 h 28"/>
                  <a:gd name="T4" fmla="*/ 0 w 14"/>
                  <a:gd name="T5" fmla="*/ 28 h 28"/>
                  <a:gd name="T6" fmla="*/ 14 w 14"/>
                  <a:gd name="T7" fmla="*/ 21 h 28"/>
                  <a:gd name="T8" fmla="*/ 0 w 14"/>
                  <a:gd name="T9" fmla="*/ 14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"/>
                  <a:gd name="T16" fmla="*/ 0 h 28"/>
                  <a:gd name="T17" fmla="*/ 14 w 14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" h="28">
                    <a:moveTo>
                      <a:pt x="0" y="0"/>
                    </a:moveTo>
                    <a:lnTo>
                      <a:pt x="14" y="7"/>
                    </a:lnTo>
                    <a:lnTo>
                      <a:pt x="0" y="28"/>
                    </a:lnTo>
                    <a:lnTo>
                      <a:pt x="14" y="21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6" name="Freeform 86"/>
              <p:cNvSpPr>
                <a:spLocks/>
              </p:cNvSpPr>
              <p:nvPr/>
            </p:nvSpPr>
            <p:spPr bwMode="auto">
              <a:xfrm>
                <a:off x="3814" y="1077"/>
                <a:ext cx="29" cy="29"/>
              </a:xfrm>
              <a:custGeom>
                <a:avLst/>
                <a:gdLst>
                  <a:gd name="T0" fmla="*/ 0 w 29"/>
                  <a:gd name="T1" fmla="*/ 29 h 29"/>
                  <a:gd name="T2" fmla="*/ 22 w 29"/>
                  <a:gd name="T3" fmla="*/ 29 h 29"/>
                  <a:gd name="T4" fmla="*/ 29 w 29"/>
                  <a:gd name="T5" fmla="*/ 14 h 29"/>
                  <a:gd name="T6" fmla="*/ 29 w 29"/>
                  <a:gd name="T7" fmla="*/ 0 h 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"/>
                  <a:gd name="T13" fmla="*/ 0 h 29"/>
                  <a:gd name="T14" fmla="*/ 29 w 29"/>
                  <a:gd name="T15" fmla="*/ 29 h 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" h="29">
                    <a:moveTo>
                      <a:pt x="0" y="29"/>
                    </a:moveTo>
                    <a:lnTo>
                      <a:pt x="22" y="29"/>
                    </a:lnTo>
                    <a:lnTo>
                      <a:pt x="29" y="14"/>
                    </a:lnTo>
                    <a:lnTo>
                      <a:pt x="29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7" name="Freeform 87"/>
              <p:cNvSpPr>
                <a:spLocks/>
              </p:cNvSpPr>
              <p:nvPr/>
            </p:nvSpPr>
            <p:spPr bwMode="auto">
              <a:xfrm>
                <a:off x="3828" y="1077"/>
                <a:ext cx="22" cy="7"/>
              </a:xfrm>
              <a:custGeom>
                <a:avLst/>
                <a:gdLst>
                  <a:gd name="T0" fmla="*/ 0 w 22"/>
                  <a:gd name="T1" fmla="*/ 0 h 7"/>
                  <a:gd name="T2" fmla="*/ 8 w 22"/>
                  <a:gd name="T3" fmla="*/ 7 h 7"/>
                  <a:gd name="T4" fmla="*/ 22 w 22"/>
                  <a:gd name="T5" fmla="*/ 0 h 7"/>
                  <a:gd name="T6" fmla="*/ 0 60000 65536"/>
                  <a:gd name="T7" fmla="*/ 0 60000 65536"/>
                  <a:gd name="T8" fmla="*/ 0 60000 65536"/>
                  <a:gd name="T9" fmla="*/ 0 w 22"/>
                  <a:gd name="T10" fmla="*/ 0 h 7"/>
                  <a:gd name="T11" fmla="*/ 22 w 22"/>
                  <a:gd name="T12" fmla="*/ 7 h 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" h="7">
                    <a:moveTo>
                      <a:pt x="0" y="0"/>
                    </a:moveTo>
                    <a:lnTo>
                      <a:pt x="8" y="7"/>
                    </a:lnTo>
                    <a:lnTo>
                      <a:pt x="22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8" name="Freeform 88"/>
              <p:cNvSpPr>
                <a:spLocks/>
              </p:cNvSpPr>
              <p:nvPr/>
            </p:nvSpPr>
            <p:spPr bwMode="auto">
              <a:xfrm>
                <a:off x="3836" y="1084"/>
                <a:ext cx="14" cy="14"/>
              </a:xfrm>
              <a:custGeom>
                <a:avLst/>
                <a:gdLst>
                  <a:gd name="T0" fmla="*/ 0 w 14"/>
                  <a:gd name="T1" fmla="*/ 0 h 14"/>
                  <a:gd name="T2" fmla="*/ 7 w 14"/>
                  <a:gd name="T3" fmla="*/ 7 h 14"/>
                  <a:gd name="T4" fmla="*/ 14 w 14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14"/>
                  <a:gd name="T11" fmla="*/ 14 w 14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14">
                    <a:moveTo>
                      <a:pt x="0" y="0"/>
                    </a:moveTo>
                    <a:lnTo>
                      <a:pt x="7" y="7"/>
                    </a:lnTo>
                    <a:lnTo>
                      <a:pt x="14" y="14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9" name="Freeform 89"/>
              <p:cNvSpPr>
                <a:spLocks/>
              </p:cNvSpPr>
              <p:nvPr/>
            </p:nvSpPr>
            <p:spPr bwMode="auto">
              <a:xfrm>
                <a:off x="3828" y="1077"/>
                <a:ext cx="37" cy="14"/>
              </a:xfrm>
              <a:custGeom>
                <a:avLst/>
                <a:gdLst>
                  <a:gd name="T0" fmla="*/ 37 w 37"/>
                  <a:gd name="T1" fmla="*/ 7 h 14"/>
                  <a:gd name="T2" fmla="*/ 15 w 37"/>
                  <a:gd name="T3" fmla="*/ 14 h 14"/>
                  <a:gd name="T4" fmla="*/ 0 w 37"/>
                  <a:gd name="T5" fmla="*/ 14 h 14"/>
                  <a:gd name="T6" fmla="*/ 0 w 37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"/>
                  <a:gd name="T13" fmla="*/ 0 h 14"/>
                  <a:gd name="T14" fmla="*/ 37 w 37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" h="14">
                    <a:moveTo>
                      <a:pt x="37" y="7"/>
                    </a:moveTo>
                    <a:lnTo>
                      <a:pt x="15" y="14"/>
                    </a:lnTo>
                    <a:lnTo>
                      <a:pt x="0" y="14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0" name="Freeform 90"/>
              <p:cNvSpPr>
                <a:spLocks/>
              </p:cNvSpPr>
              <p:nvPr/>
            </p:nvSpPr>
            <p:spPr bwMode="auto">
              <a:xfrm>
                <a:off x="3850" y="1084"/>
                <a:ext cx="15" cy="14"/>
              </a:xfrm>
              <a:custGeom>
                <a:avLst/>
                <a:gdLst>
                  <a:gd name="T0" fmla="*/ 15 w 15"/>
                  <a:gd name="T1" fmla="*/ 0 h 14"/>
                  <a:gd name="T2" fmla="*/ 15 w 15"/>
                  <a:gd name="T3" fmla="*/ 7 h 14"/>
                  <a:gd name="T4" fmla="*/ 0 w 15"/>
                  <a:gd name="T5" fmla="*/ 14 h 14"/>
                  <a:gd name="T6" fmla="*/ 0 60000 65536"/>
                  <a:gd name="T7" fmla="*/ 0 60000 65536"/>
                  <a:gd name="T8" fmla="*/ 0 60000 65536"/>
                  <a:gd name="T9" fmla="*/ 0 w 15"/>
                  <a:gd name="T10" fmla="*/ 0 h 14"/>
                  <a:gd name="T11" fmla="*/ 15 w 15"/>
                  <a:gd name="T12" fmla="*/ 14 h 1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" h="14">
                    <a:moveTo>
                      <a:pt x="15" y="0"/>
                    </a:moveTo>
                    <a:lnTo>
                      <a:pt x="15" y="7"/>
                    </a:lnTo>
                    <a:lnTo>
                      <a:pt x="0" y="14"/>
                    </a:lnTo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1" name="Freeform 91"/>
              <p:cNvSpPr>
                <a:spLocks/>
              </p:cNvSpPr>
              <p:nvPr/>
            </p:nvSpPr>
            <p:spPr bwMode="auto">
              <a:xfrm>
                <a:off x="3843" y="1091"/>
                <a:ext cx="36" cy="57"/>
              </a:xfrm>
              <a:custGeom>
                <a:avLst/>
                <a:gdLst>
                  <a:gd name="T0" fmla="*/ 29 w 36"/>
                  <a:gd name="T1" fmla="*/ 7 h 57"/>
                  <a:gd name="T2" fmla="*/ 22 w 36"/>
                  <a:gd name="T3" fmla="*/ 0 h 57"/>
                  <a:gd name="T4" fmla="*/ 7 w 36"/>
                  <a:gd name="T5" fmla="*/ 7 h 57"/>
                  <a:gd name="T6" fmla="*/ 0 w 36"/>
                  <a:gd name="T7" fmla="*/ 29 h 57"/>
                  <a:gd name="T8" fmla="*/ 7 w 36"/>
                  <a:gd name="T9" fmla="*/ 43 h 57"/>
                  <a:gd name="T10" fmla="*/ 22 w 36"/>
                  <a:gd name="T11" fmla="*/ 57 h 57"/>
                  <a:gd name="T12" fmla="*/ 36 w 36"/>
                  <a:gd name="T13" fmla="*/ 43 h 57"/>
                  <a:gd name="T14" fmla="*/ 36 w 36"/>
                  <a:gd name="T15" fmla="*/ 22 h 57"/>
                  <a:gd name="T16" fmla="*/ 29 w 36"/>
                  <a:gd name="T17" fmla="*/ 7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"/>
                  <a:gd name="T28" fmla="*/ 0 h 57"/>
                  <a:gd name="T29" fmla="*/ 36 w 36"/>
                  <a:gd name="T30" fmla="*/ 57 h 5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" h="57">
                    <a:moveTo>
                      <a:pt x="29" y="7"/>
                    </a:moveTo>
                    <a:lnTo>
                      <a:pt x="22" y="0"/>
                    </a:lnTo>
                    <a:lnTo>
                      <a:pt x="7" y="7"/>
                    </a:lnTo>
                    <a:lnTo>
                      <a:pt x="0" y="29"/>
                    </a:lnTo>
                    <a:lnTo>
                      <a:pt x="7" y="43"/>
                    </a:lnTo>
                    <a:lnTo>
                      <a:pt x="22" y="57"/>
                    </a:lnTo>
                    <a:lnTo>
                      <a:pt x="36" y="43"/>
                    </a:lnTo>
                    <a:lnTo>
                      <a:pt x="36" y="22"/>
                    </a:lnTo>
                    <a:lnTo>
                      <a:pt x="29" y="7"/>
                    </a:lnTo>
                    <a:close/>
                  </a:path>
                </a:pathLst>
              </a:custGeom>
              <a:solidFill>
                <a:srgbClr val="7DFFFF"/>
              </a:solidFill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2" name="Line 92"/>
              <p:cNvSpPr>
                <a:spLocks noChangeShapeType="1"/>
              </p:cNvSpPr>
              <p:nvPr/>
            </p:nvSpPr>
            <p:spPr bwMode="auto">
              <a:xfrm flipH="1" flipV="1">
                <a:off x="3865" y="1084"/>
                <a:ext cx="14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3" name="Line 93"/>
              <p:cNvSpPr>
                <a:spLocks noChangeShapeType="1"/>
              </p:cNvSpPr>
              <p:nvPr/>
            </p:nvSpPr>
            <p:spPr bwMode="auto">
              <a:xfrm>
                <a:off x="3865" y="1048"/>
                <a:ext cx="1" cy="2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4" name="Line 94"/>
              <p:cNvSpPr>
                <a:spLocks noChangeShapeType="1"/>
              </p:cNvSpPr>
              <p:nvPr/>
            </p:nvSpPr>
            <p:spPr bwMode="auto">
              <a:xfrm flipH="1">
                <a:off x="4046" y="1127"/>
                <a:ext cx="36" cy="2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5" name="Line 95"/>
              <p:cNvSpPr>
                <a:spLocks noChangeShapeType="1"/>
              </p:cNvSpPr>
              <p:nvPr/>
            </p:nvSpPr>
            <p:spPr bwMode="auto">
              <a:xfrm flipH="1">
                <a:off x="4010" y="1113"/>
                <a:ext cx="36" cy="2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6" name="Line 96"/>
              <p:cNvSpPr>
                <a:spLocks noChangeShapeType="1"/>
              </p:cNvSpPr>
              <p:nvPr/>
            </p:nvSpPr>
            <p:spPr bwMode="auto">
              <a:xfrm flipH="1">
                <a:off x="3973" y="1091"/>
                <a:ext cx="44" cy="2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7" name="Line 97"/>
              <p:cNvSpPr>
                <a:spLocks noChangeShapeType="1"/>
              </p:cNvSpPr>
              <p:nvPr/>
            </p:nvSpPr>
            <p:spPr bwMode="auto">
              <a:xfrm flipH="1">
                <a:off x="3937" y="1077"/>
                <a:ext cx="36" cy="1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8" name="Line 98"/>
              <p:cNvSpPr>
                <a:spLocks noChangeShapeType="1"/>
              </p:cNvSpPr>
              <p:nvPr/>
            </p:nvSpPr>
            <p:spPr bwMode="auto">
              <a:xfrm flipV="1">
                <a:off x="3799" y="1020"/>
                <a:ext cx="15" cy="1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9" name="Line 99"/>
              <p:cNvSpPr>
                <a:spLocks noChangeShapeType="1"/>
              </p:cNvSpPr>
              <p:nvPr/>
            </p:nvSpPr>
            <p:spPr bwMode="auto">
              <a:xfrm flipV="1">
                <a:off x="3763" y="991"/>
                <a:ext cx="36" cy="22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0" name="Line 100"/>
              <p:cNvSpPr>
                <a:spLocks noChangeShapeType="1"/>
              </p:cNvSpPr>
              <p:nvPr/>
            </p:nvSpPr>
            <p:spPr bwMode="auto">
              <a:xfrm flipV="1">
                <a:off x="3727" y="977"/>
                <a:ext cx="36" cy="2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1" name="Line 101"/>
              <p:cNvSpPr>
                <a:spLocks noChangeShapeType="1"/>
              </p:cNvSpPr>
              <p:nvPr/>
            </p:nvSpPr>
            <p:spPr bwMode="auto">
              <a:xfrm flipV="1">
                <a:off x="3691" y="963"/>
                <a:ext cx="36" cy="2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2" name="Line 102"/>
              <p:cNvSpPr>
                <a:spLocks noChangeShapeType="1"/>
              </p:cNvSpPr>
              <p:nvPr/>
            </p:nvSpPr>
            <p:spPr bwMode="auto">
              <a:xfrm flipH="1">
                <a:off x="3886" y="1027"/>
                <a:ext cx="22" cy="2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3" name="Line 103"/>
              <p:cNvSpPr>
                <a:spLocks noChangeShapeType="1"/>
              </p:cNvSpPr>
              <p:nvPr/>
            </p:nvSpPr>
            <p:spPr bwMode="auto">
              <a:xfrm flipH="1">
                <a:off x="3879" y="1020"/>
                <a:ext cx="15" cy="14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4" name="Line 104"/>
              <p:cNvSpPr>
                <a:spLocks noChangeShapeType="1"/>
              </p:cNvSpPr>
              <p:nvPr/>
            </p:nvSpPr>
            <p:spPr bwMode="auto">
              <a:xfrm flipH="1">
                <a:off x="3886" y="1034"/>
                <a:ext cx="8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5" name="Line 105"/>
              <p:cNvSpPr>
                <a:spLocks noChangeShapeType="1"/>
              </p:cNvSpPr>
              <p:nvPr/>
            </p:nvSpPr>
            <p:spPr bwMode="auto">
              <a:xfrm flipH="1">
                <a:off x="3886" y="1034"/>
                <a:ext cx="8" cy="7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6" name="Line 106"/>
              <p:cNvSpPr>
                <a:spLocks noChangeShapeType="1"/>
              </p:cNvSpPr>
              <p:nvPr/>
            </p:nvSpPr>
            <p:spPr bwMode="auto">
              <a:xfrm>
                <a:off x="3886" y="1034"/>
                <a:ext cx="1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57" name="Line 107"/>
              <p:cNvSpPr>
                <a:spLocks noChangeShapeType="1"/>
              </p:cNvSpPr>
              <p:nvPr/>
            </p:nvSpPr>
            <p:spPr bwMode="auto">
              <a:xfrm flipH="1">
                <a:off x="3879" y="1034"/>
                <a:ext cx="7" cy="1"/>
              </a:xfrm>
              <a:prstGeom prst="line">
                <a:avLst/>
              </a:prstGeom>
              <a:noFill/>
              <a:ln w="11113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61946" tIns="30973" rIns="61946" bIns="30973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59" name="Text Box 108"/>
            <p:cNvSpPr txBox="1">
              <a:spLocks noChangeArrowheads="1"/>
            </p:cNvSpPr>
            <p:nvPr/>
          </p:nvSpPr>
          <p:spPr bwMode="auto">
            <a:xfrm>
              <a:off x="313" y="642"/>
              <a:ext cx="1764" cy="348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algn="ctr" eaLnBrk="0" hangingPunct="0"/>
              <a:r>
                <a:rPr lang="en-US" sz="1600" b="1">
                  <a:latin typeface="CG Times" pitchFamily="18" charset="0"/>
                </a:rPr>
                <a:t>Providers—Heterogeneous </a:t>
              </a:r>
              <a:br>
                <a:rPr lang="en-US" sz="1600" b="1">
                  <a:latin typeface="CG Times" pitchFamily="18" charset="0"/>
                </a:rPr>
              </a:br>
              <a:r>
                <a:rPr lang="en-US" sz="1600" b="1">
                  <a:latin typeface="CG Times" pitchFamily="18" charset="0"/>
                </a:rPr>
                <a:t>sensor network</a:t>
              </a:r>
            </a:p>
          </p:txBody>
        </p:sp>
        <p:pic>
          <p:nvPicPr>
            <p:cNvPr id="1060" name="Picture 109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36" y="1200"/>
              <a:ext cx="104" cy="204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061" name="Picture 110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80" y="1152"/>
              <a:ext cx="104" cy="204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062" name="Text Box 111"/>
            <p:cNvSpPr txBox="1">
              <a:spLocks noChangeArrowheads="1"/>
            </p:cNvSpPr>
            <p:nvPr/>
          </p:nvSpPr>
          <p:spPr bwMode="auto">
            <a:xfrm>
              <a:off x="288" y="1392"/>
              <a:ext cx="691" cy="136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In-Situ monitors</a:t>
              </a:r>
            </a:p>
          </p:txBody>
        </p:sp>
        <p:sp>
          <p:nvSpPr>
            <p:cNvPr id="1063" name="Text Box 112"/>
            <p:cNvSpPr txBox="1">
              <a:spLocks noChangeArrowheads="1"/>
            </p:cNvSpPr>
            <p:nvPr/>
          </p:nvSpPr>
          <p:spPr bwMode="auto">
            <a:xfrm>
              <a:off x="1392" y="1488"/>
              <a:ext cx="625" cy="232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Bio/Chem/Rad</a:t>
              </a:r>
            </a:p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Detectors</a:t>
              </a:r>
            </a:p>
          </p:txBody>
        </p:sp>
        <p:sp>
          <p:nvSpPr>
            <p:cNvPr id="1064" name="Text Box 113"/>
            <p:cNvSpPr txBox="1">
              <a:spLocks noChangeArrowheads="1"/>
            </p:cNvSpPr>
            <p:nvPr/>
          </p:nvSpPr>
          <p:spPr bwMode="auto">
            <a:xfrm>
              <a:off x="816" y="1584"/>
              <a:ext cx="549" cy="136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Surveillance</a:t>
              </a:r>
            </a:p>
          </p:txBody>
        </p:sp>
        <p:sp>
          <p:nvSpPr>
            <p:cNvPr id="1065" name="Text Box 114"/>
            <p:cNvSpPr txBox="1">
              <a:spLocks noChangeArrowheads="1"/>
            </p:cNvSpPr>
            <p:nvPr/>
          </p:nvSpPr>
          <p:spPr bwMode="auto">
            <a:xfrm>
              <a:off x="624" y="1008"/>
              <a:ext cx="411" cy="136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Airborne</a:t>
              </a:r>
            </a:p>
          </p:txBody>
        </p:sp>
        <p:sp>
          <p:nvSpPr>
            <p:cNvPr id="1066" name="Text Box 115"/>
            <p:cNvSpPr txBox="1">
              <a:spLocks noChangeArrowheads="1"/>
            </p:cNvSpPr>
            <p:nvPr/>
          </p:nvSpPr>
          <p:spPr bwMode="auto">
            <a:xfrm>
              <a:off x="1104" y="1056"/>
              <a:ext cx="385" cy="136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 eaLnBrk="0" hangingPunct="0"/>
              <a:r>
                <a:rPr lang="en-US" sz="1000" b="1">
                  <a:solidFill>
                    <a:schemeClr val="accent2"/>
                  </a:solidFill>
                  <a:latin typeface="CG Times" pitchFamily="18" charset="0"/>
                </a:rPr>
                <a:t>Satellite</a:t>
              </a:r>
            </a:p>
          </p:txBody>
        </p:sp>
        <p:sp>
          <p:nvSpPr>
            <p:cNvPr id="1067" name="Text Box 116"/>
            <p:cNvSpPr txBox="1">
              <a:spLocks noChangeArrowheads="1"/>
            </p:cNvSpPr>
            <p:nvPr/>
          </p:nvSpPr>
          <p:spPr bwMode="auto">
            <a:xfrm>
              <a:off x="288" y="1680"/>
              <a:ext cx="532" cy="270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>
                <a:buFontTx/>
                <a:buChar char="-"/>
              </a:pPr>
              <a:r>
                <a:rPr lang="en-US" sz="1200"/>
                <a:t> sparse</a:t>
              </a:r>
            </a:p>
            <a:p>
              <a:pPr>
                <a:buFontTx/>
                <a:buChar char="-"/>
              </a:pPr>
              <a:r>
                <a:rPr lang="en-US" sz="1200"/>
                <a:t> disparate</a:t>
              </a:r>
            </a:p>
          </p:txBody>
        </p:sp>
        <p:sp>
          <p:nvSpPr>
            <p:cNvPr id="1068" name="Text Box 117"/>
            <p:cNvSpPr txBox="1">
              <a:spLocks noChangeArrowheads="1"/>
            </p:cNvSpPr>
            <p:nvPr/>
          </p:nvSpPr>
          <p:spPr bwMode="auto">
            <a:xfrm>
              <a:off x="1056" y="1680"/>
              <a:ext cx="702" cy="270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61946" tIns="30973" rIns="61946" bIns="30973">
              <a:spAutoFit/>
            </a:bodyPr>
            <a:lstStyle/>
            <a:p>
              <a:pPr>
                <a:buFontTx/>
                <a:buChar char="-"/>
              </a:pPr>
              <a:r>
                <a:rPr lang="en-US" sz="1200"/>
                <a:t> mobile/in-situ</a:t>
              </a:r>
            </a:p>
            <a:p>
              <a:pPr>
                <a:buFontTx/>
                <a:buChar char="-"/>
              </a:pPr>
              <a:r>
                <a:rPr lang="en-US" sz="1200"/>
                <a:t> extensible</a:t>
              </a:r>
            </a:p>
          </p:txBody>
        </p:sp>
      </p:grpSp>
      <p:grpSp>
        <p:nvGrpSpPr>
          <p:cNvPr id="4" name="Group 118"/>
          <p:cNvGrpSpPr>
            <a:grpSpLocks/>
          </p:cNvGrpSpPr>
          <p:nvPr/>
        </p:nvGrpSpPr>
        <p:grpSpPr bwMode="auto">
          <a:xfrm>
            <a:off x="381000" y="3200400"/>
            <a:ext cx="2971800" cy="2895600"/>
            <a:chOff x="240" y="2016"/>
            <a:chExt cx="1872" cy="1824"/>
          </a:xfrm>
        </p:grpSpPr>
        <p:sp>
          <p:nvSpPr>
            <p:cNvPr id="1047" name="Rectangle 119"/>
            <p:cNvSpPr>
              <a:spLocks noChangeArrowheads="1"/>
            </p:cNvSpPr>
            <p:nvPr/>
          </p:nvSpPr>
          <p:spPr bwMode="auto">
            <a:xfrm>
              <a:off x="240" y="2016"/>
              <a:ext cx="1872" cy="1824"/>
            </a:xfrm>
            <a:prstGeom prst="rect">
              <a:avLst/>
            </a:prstGeom>
            <a:solidFill>
              <a:srgbClr val="7D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86486" tIns="43243" rIns="86486" bIns="43243">
              <a:spAutoFit/>
            </a:bodyPr>
            <a:lstStyle/>
            <a:p>
              <a:endParaRPr lang="en-US"/>
            </a:p>
          </p:txBody>
        </p:sp>
        <p:sp>
          <p:nvSpPr>
            <p:cNvPr id="1048" name="Text Box 120"/>
            <p:cNvSpPr txBox="1">
              <a:spLocks noChangeArrowheads="1"/>
            </p:cNvSpPr>
            <p:nvPr/>
          </p:nvSpPr>
          <p:spPr bwMode="auto">
            <a:xfrm>
              <a:off x="392" y="2112"/>
              <a:ext cx="1573" cy="208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86486" tIns="43243" rIns="86486" bIns="43243">
              <a:spAutoFit/>
            </a:bodyPr>
            <a:lstStyle/>
            <a:p>
              <a:pPr eaLnBrk="0" hangingPunct="0"/>
              <a:r>
                <a:rPr lang="en-US" sz="1600" b="1">
                  <a:latin typeface="CG Times" pitchFamily="18" charset="0"/>
                </a:rPr>
                <a:t>Models and Simulations</a:t>
              </a:r>
            </a:p>
          </p:txBody>
        </p:sp>
        <p:grpSp>
          <p:nvGrpSpPr>
            <p:cNvPr id="5" name="Group 121"/>
            <p:cNvGrpSpPr>
              <a:grpSpLocks/>
            </p:cNvGrpSpPr>
            <p:nvPr/>
          </p:nvGrpSpPr>
          <p:grpSpPr bwMode="auto">
            <a:xfrm>
              <a:off x="344" y="2496"/>
              <a:ext cx="1152" cy="720"/>
              <a:chOff x="1573" y="1846"/>
              <a:chExt cx="2219" cy="1676"/>
            </a:xfrm>
          </p:grpSpPr>
          <p:pic>
            <p:nvPicPr>
              <p:cNvPr id="1052" name="Picture 122" descr="env_domain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1573" y="1846"/>
                <a:ext cx="2219" cy="1676"/>
              </a:xfrm>
              <a:prstGeom prst="rect">
                <a:avLst/>
              </a:prstGeom>
              <a:solidFill>
                <a:srgbClr val="7DFFFF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3" name="Rectangle 123"/>
              <p:cNvSpPr>
                <a:spLocks noChangeArrowheads="1"/>
              </p:cNvSpPr>
              <p:nvPr/>
            </p:nvSpPr>
            <p:spPr bwMode="auto">
              <a:xfrm>
                <a:off x="1573" y="1846"/>
                <a:ext cx="2219" cy="16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86486" tIns="43243" rIns="86486" bIns="43243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050" name="Picture 124" descr="sospower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112" y="2400"/>
              <a:ext cx="768" cy="511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051" name="Text Box 125"/>
            <p:cNvSpPr txBox="1">
              <a:spLocks noChangeArrowheads="1"/>
            </p:cNvSpPr>
            <p:nvPr/>
          </p:nvSpPr>
          <p:spPr bwMode="auto">
            <a:xfrm>
              <a:off x="336" y="3264"/>
              <a:ext cx="1197" cy="514"/>
            </a:xfrm>
            <a:prstGeom prst="rect">
              <a:avLst/>
            </a:prstGeom>
            <a:solidFill>
              <a:srgbClr val="7D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86486" tIns="43243" rIns="86486" bIns="43243">
              <a:spAutoFit/>
            </a:bodyPr>
            <a:lstStyle/>
            <a:p>
              <a:pPr>
                <a:buFontTx/>
                <a:buChar char="-"/>
              </a:pPr>
              <a:r>
                <a:rPr lang="en-US" sz="1200"/>
                <a:t> nested</a:t>
              </a:r>
            </a:p>
            <a:p>
              <a:pPr>
                <a:buFontTx/>
                <a:buChar char="-"/>
              </a:pPr>
              <a:r>
                <a:rPr lang="en-US" sz="1200"/>
                <a:t> national, regional, urban</a:t>
              </a:r>
            </a:p>
            <a:p>
              <a:pPr>
                <a:buFontTx/>
                <a:buChar char="-"/>
              </a:pPr>
              <a:r>
                <a:rPr lang="en-US" sz="1200"/>
                <a:t> adaptable</a:t>
              </a:r>
            </a:p>
            <a:p>
              <a:pPr>
                <a:buFontTx/>
                <a:buChar char="-"/>
              </a:pPr>
              <a:r>
                <a:rPr lang="en-US" sz="1200"/>
                <a:t> data assimilation</a:t>
              </a:r>
            </a:p>
          </p:txBody>
        </p:sp>
      </p:grpSp>
      <p:sp>
        <p:nvSpPr>
          <p:cNvPr id="1039" name="Text Box 126"/>
          <p:cNvSpPr txBox="1">
            <a:spLocks noChangeArrowheads="1"/>
          </p:cNvSpPr>
          <p:nvPr/>
        </p:nvSpPr>
        <p:spPr bwMode="auto">
          <a:xfrm>
            <a:off x="701675" y="6191250"/>
            <a:ext cx="24066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b="1"/>
              <a:t>Source: Botts, 2004</a:t>
            </a:r>
          </a:p>
        </p:txBody>
      </p:sp>
      <p:sp>
        <p:nvSpPr>
          <p:cNvPr id="1040" name="Oval 127"/>
          <p:cNvSpPr>
            <a:spLocks noChangeArrowheads="1"/>
          </p:cNvSpPr>
          <p:nvPr/>
        </p:nvSpPr>
        <p:spPr bwMode="auto">
          <a:xfrm>
            <a:off x="2971800" y="1905000"/>
            <a:ext cx="3276600" cy="2971800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1" name="Text Box 128"/>
          <p:cNvSpPr txBox="1">
            <a:spLocks noChangeArrowheads="1"/>
          </p:cNvSpPr>
          <p:nvPr/>
        </p:nvSpPr>
        <p:spPr bwMode="auto">
          <a:xfrm>
            <a:off x="3429000" y="2438400"/>
            <a:ext cx="2566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2" tIns="45716" rIns="91432" bIns="45716">
            <a:spAutoFit/>
          </a:bodyPr>
          <a:lstStyle/>
          <a:p>
            <a:pPr eaLnBrk="0" hangingPunct="0"/>
            <a:r>
              <a:rPr lang="en-US" sz="1600" b="1">
                <a:latin typeface="CG Times" pitchFamily="18" charset="0"/>
              </a:rPr>
              <a:t>Sensor Web Enablement</a:t>
            </a:r>
          </a:p>
        </p:txBody>
      </p:sp>
      <p:sp>
        <p:nvSpPr>
          <p:cNvPr id="1042" name="Text Box 129"/>
          <p:cNvSpPr txBox="1">
            <a:spLocks noChangeArrowheads="1"/>
          </p:cNvSpPr>
          <p:nvPr/>
        </p:nvSpPr>
        <p:spPr bwMode="auto">
          <a:xfrm>
            <a:off x="3581400" y="2819400"/>
            <a:ext cx="2057400" cy="173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>
            <a:spAutoFit/>
          </a:bodyPr>
          <a:lstStyle/>
          <a:p>
            <a:pPr>
              <a:buFontTx/>
              <a:buChar char="-"/>
            </a:pPr>
            <a:r>
              <a:rPr lang="en-US" sz="1200"/>
              <a:t> discovery</a:t>
            </a:r>
          </a:p>
          <a:p>
            <a:pPr>
              <a:buFontTx/>
              <a:buChar char="-"/>
            </a:pPr>
            <a:r>
              <a:rPr lang="en-US" sz="1200"/>
              <a:t> access</a:t>
            </a:r>
          </a:p>
          <a:p>
            <a:pPr>
              <a:buFontTx/>
              <a:buChar char="-"/>
            </a:pPr>
            <a:r>
              <a:rPr lang="en-US" sz="1200"/>
              <a:t> tasking</a:t>
            </a:r>
          </a:p>
          <a:p>
            <a:pPr>
              <a:buFontTx/>
              <a:buChar char="-"/>
            </a:pPr>
            <a:r>
              <a:rPr lang="en-US" sz="1200"/>
              <a:t> alert notification</a:t>
            </a:r>
          </a:p>
          <a:p>
            <a:endParaRPr lang="en-US" sz="1200"/>
          </a:p>
          <a:p>
            <a:pPr algn="ctr"/>
            <a:r>
              <a:rPr lang="en-US" sz="1200">
                <a:solidFill>
                  <a:schemeClr val="hlink"/>
                </a:solidFill>
              </a:rPr>
              <a:t>web services and encodings based on </a:t>
            </a:r>
          </a:p>
          <a:p>
            <a:pPr algn="ctr"/>
            <a:r>
              <a:rPr lang="en-US" sz="1200">
                <a:solidFill>
                  <a:schemeClr val="hlink"/>
                </a:solidFill>
              </a:rPr>
              <a:t>Open Standards</a:t>
            </a:r>
          </a:p>
          <a:p>
            <a:pPr algn="ctr"/>
            <a:r>
              <a:rPr lang="en-US" sz="1200">
                <a:solidFill>
                  <a:schemeClr val="hlink"/>
                </a:solidFill>
              </a:rPr>
              <a:t>(OGC, ISO, OASIS, IEEE)</a:t>
            </a:r>
            <a:endParaRPr lang="en-US" sz="1200">
              <a:solidFill>
                <a:schemeClr val="accent2"/>
              </a:solidFill>
            </a:endParaRPr>
          </a:p>
        </p:txBody>
      </p:sp>
      <p:sp>
        <p:nvSpPr>
          <p:cNvPr id="1043" name="AutoShape 130"/>
          <p:cNvSpPr>
            <a:spLocks noChangeArrowheads="1"/>
          </p:cNvSpPr>
          <p:nvPr/>
        </p:nvSpPr>
        <p:spPr bwMode="auto">
          <a:xfrm>
            <a:off x="3124200" y="4648200"/>
            <a:ext cx="2895600" cy="381000"/>
          </a:xfrm>
          <a:prstGeom prst="leftRightArrow">
            <a:avLst>
              <a:gd name="adj1" fmla="val 50000"/>
              <a:gd name="adj2" fmla="val 152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4" name="AutoShape 131"/>
          <p:cNvSpPr>
            <a:spLocks noChangeArrowheads="1"/>
          </p:cNvSpPr>
          <p:nvPr/>
        </p:nvSpPr>
        <p:spPr bwMode="auto">
          <a:xfrm>
            <a:off x="3200400" y="1752600"/>
            <a:ext cx="2895600" cy="381000"/>
          </a:xfrm>
          <a:prstGeom prst="leftRightArrow">
            <a:avLst>
              <a:gd name="adj1" fmla="val 50000"/>
              <a:gd name="adj2" fmla="val 152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45" name="AutoShape 132"/>
          <p:cNvSpPr>
            <a:spLocks noChangeArrowheads="1"/>
          </p:cNvSpPr>
          <p:nvPr/>
        </p:nvSpPr>
        <p:spPr bwMode="auto">
          <a:xfrm>
            <a:off x="2819400" y="2590800"/>
            <a:ext cx="457200" cy="1600200"/>
          </a:xfrm>
          <a:prstGeom prst="upDownArrow">
            <a:avLst>
              <a:gd name="adj1" fmla="val 50000"/>
              <a:gd name="adj2" fmla="val 70000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/>
          </a:p>
        </p:txBody>
      </p:sp>
      <p:sp>
        <p:nvSpPr>
          <p:cNvPr id="1046" name="Rectangle 133"/>
          <p:cNvSpPr>
            <a:spLocks noGrp="1" noChangeArrowheads="1"/>
          </p:cNvSpPr>
          <p:nvPr>
            <p:ph type="title"/>
          </p:nvPr>
        </p:nvSpPr>
        <p:spPr>
          <a:xfrm>
            <a:off x="941388" y="296863"/>
            <a:ext cx="7451725" cy="476250"/>
          </a:xfrm>
          <a:noFill/>
        </p:spPr>
        <p:txBody>
          <a:bodyPr/>
          <a:lstStyle/>
          <a:p>
            <a:pPr eaLnBrk="1" hangingPunct="1"/>
            <a:r>
              <a:rPr lang="en-US" b="0" smtClean="0"/>
              <a:t>Sensor Web Enablement (SWE) Framework (Open Geospatial Consortium)</a:t>
            </a: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Web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371600"/>
            <a:ext cx="40481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Web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Imaginations unbound</a:t>
            </a:r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6324600" cy="426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YTU@NFIKZPRS77CDY5J3" val="38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1|1.9"/>
</p:tagLst>
</file>

<file path=ppt/theme/theme1.xml><?xml version="1.0" encoding="utf-8"?>
<a:theme xmlns:a="http://schemas.openxmlformats.org/drawingml/2006/main" name="ncsa-template">
  <a:themeElements>
    <a:clrScheme name="ncsa-template 1">
      <a:dk1>
        <a:srgbClr val="4E5782"/>
      </a:dk1>
      <a:lt1>
        <a:srgbClr val="FFFFFF"/>
      </a:lt1>
      <a:dk2>
        <a:srgbClr val="0C519C"/>
      </a:dk2>
      <a:lt2>
        <a:srgbClr val="DDDDDD"/>
      </a:lt2>
      <a:accent1>
        <a:srgbClr val="E1ECFF"/>
      </a:accent1>
      <a:accent2>
        <a:srgbClr val="1491F8"/>
      </a:accent2>
      <a:accent3>
        <a:srgbClr val="FFFFFF"/>
      </a:accent3>
      <a:accent4>
        <a:srgbClr val="41496E"/>
      </a:accent4>
      <a:accent5>
        <a:srgbClr val="EEF4FF"/>
      </a:accent5>
      <a:accent6>
        <a:srgbClr val="1183E1"/>
      </a:accent6>
      <a:hlink>
        <a:srgbClr val="5EB3EC"/>
      </a:hlink>
      <a:folHlink>
        <a:srgbClr val="9CBDD4"/>
      </a:folHlink>
    </a:clrScheme>
    <a:fontScheme name="ncsa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sa-template 1">
        <a:dk1>
          <a:srgbClr val="4E5782"/>
        </a:dk1>
        <a:lt1>
          <a:srgbClr val="FFFFFF"/>
        </a:lt1>
        <a:dk2>
          <a:srgbClr val="0C519C"/>
        </a:dk2>
        <a:lt2>
          <a:srgbClr val="DDDDDD"/>
        </a:lt2>
        <a:accent1>
          <a:srgbClr val="E1ECFF"/>
        </a:accent1>
        <a:accent2>
          <a:srgbClr val="1491F8"/>
        </a:accent2>
        <a:accent3>
          <a:srgbClr val="FFFFFF"/>
        </a:accent3>
        <a:accent4>
          <a:srgbClr val="41496E"/>
        </a:accent4>
        <a:accent5>
          <a:srgbClr val="EEF4FF"/>
        </a:accent5>
        <a:accent6>
          <a:srgbClr val="1183E1"/>
        </a:accent6>
        <a:hlink>
          <a:srgbClr val="5EB3EC"/>
        </a:hlink>
        <a:folHlink>
          <a:srgbClr val="9CBDD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ncsa-template</Template>
  <TotalTime>1415</TotalTime>
  <Words>2694</Words>
  <Application>Microsoft Office PowerPoint</Application>
  <PresentationFormat>On-screen Show (4:3)</PresentationFormat>
  <Paragraphs>413</Paragraphs>
  <Slides>43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ncsa-template</vt:lpstr>
      <vt:lpstr>Bitmap Image</vt:lpstr>
      <vt:lpstr>Building a Provenance-Aware  Virtual Sensor System:  A First Step towards an End-to-End Virtual Environmental Observatory   </vt:lpstr>
      <vt:lpstr>NCSA is…</vt:lpstr>
      <vt:lpstr>Slide 3</vt:lpstr>
      <vt:lpstr>The Big Pictures</vt:lpstr>
      <vt:lpstr>Motivation: Environmental Application and Decision Support System    </vt:lpstr>
      <vt:lpstr>GeoWeb</vt:lpstr>
      <vt:lpstr>Sensor Web Enablement (SWE) Framework (Open Geospatial Consortium)</vt:lpstr>
      <vt:lpstr>Social Web</vt:lpstr>
      <vt:lpstr>Semantic Web</vt:lpstr>
      <vt:lpstr>An Example Virtual Environmental Observatory Testbed: Illinois IACAT Data, Services, and Modeling</vt:lpstr>
      <vt:lpstr>Development of A Provenance-Aware Virtual Sensor System</vt:lpstr>
      <vt:lpstr>Challenges</vt:lpstr>
      <vt:lpstr>Overview: Virtual Sensors as New Sensor Streams</vt:lpstr>
      <vt:lpstr>Characteristics of Virtual Sensors</vt:lpstr>
      <vt:lpstr>Loosely Coupled, Layered Prototype Architecture </vt:lpstr>
      <vt:lpstr>Slide 16</vt:lpstr>
      <vt:lpstr>Management of Derived Virtual Sensor Metadata</vt:lpstr>
      <vt:lpstr>Use Case 1: Creating a Virtual Rain Gage?</vt:lpstr>
      <vt:lpstr>Real Time Point-based Virtual Rainfall Sensor ACM GIS 08</vt:lpstr>
      <vt:lpstr>Use Case 2: Urban Flooding</vt:lpstr>
      <vt:lpstr>Real Time Polygon-based Virtual Rainfall Sensors on the Web</vt:lpstr>
      <vt:lpstr>Virtual Sensor Management Functionality</vt:lpstr>
      <vt:lpstr>NCSA Streaming Data Toolkit</vt:lpstr>
      <vt:lpstr>Processes/Data Involved in Real-Time Spatio-Temporal Rainfall Distribution Animation</vt:lpstr>
      <vt:lpstr>Slide 25</vt:lpstr>
      <vt:lpstr>Provenance and OPM</vt:lpstr>
      <vt:lpstr>OPM: A Graphical Representation</vt:lpstr>
      <vt:lpstr>Why OPM?</vt:lpstr>
      <vt:lpstr>End-to-End OPM Provenance Mashup</vt:lpstr>
      <vt:lpstr>Provenance-Aware Virtual Sensors Published on the Web</vt:lpstr>
      <vt:lpstr>Provenance “Mash-up” Results (1)</vt:lpstr>
      <vt:lpstr>Provenance “Mash-up” Results (2)</vt:lpstr>
      <vt:lpstr>Provenance “Mash-up” Results (3)</vt:lpstr>
      <vt:lpstr>Provenance “Mash-up” Results (4)</vt:lpstr>
      <vt:lpstr>Live “Real-Time” Provenance Mashup</vt:lpstr>
      <vt:lpstr>An Extended Virtual Sensor System</vt:lpstr>
      <vt:lpstr>Current Active New Projects: Digital Urban Informatics (1)</vt:lpstr>
      <vt:lpstr>Digital Urban Informatics (2)</vt:lpstr>
      <vt:lpstr>Digital Urban Informatics (3)</vt:lpstr>
      <vt:lpstr>Conclusions and Future Work</vt:lpstr>
      <vt:lpstr>Acknowledgments</vt:lpstr>
      <vt:lpstr>Funding Support</vt:lpstr>
      <vt:lpstr>References</vt:lpstr>
    </vt:vector>
  </TitlesOfParts>
  <Company>NCSA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Enabling Collaborative Research Through Virtual Environmental Observatories</dc:title>
  <dc:creator>Yong Liu</dc:creator>
  <cp:lastModifiedBy>yongliu</cp:lastModifiedBy>
  <cp:revision>263</cp:revision>
  <dcterms:created xsi:type="dcterms:W3CDTF">2007-10-24T14:42:53Z</dcterms:created>
  <dcterms:modified xsi:type="dcterms:W3CDTF">2011-02-24T04:23:59Z</dcterms:modified>
</cp:coreProperties>
</file>